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4255" y="636905"/>
            <a:ext cx="10949305" cy="5180330"/>
          </a:xfrm>
        </p:spPr>
        <p:txBody>
          <a:bodyPr/>
          <a:lstStyle/>
          <a:p>
            <a:pPr algn="just"/>
            <a:r>
              <a:rPr lang="en-US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TATA KERJA PANITIA PEMUNGUTAN SUARA</a:t>
            </a:r>
            <a:r>
              <a:rPr lang="en-US" sz="4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 </a:t>
            </a:r>
            <a:r>
              <a:rPr lang="en-US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UNTUK PEMILIHAN UMUM TAHUN 2019 </a:t>
            </a:r>
          </a:p>
          <a:p>
            <a:pPr algn="just"/>
            <a:r>
              <a:rPr lang="en-US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DALAM WILAYAH KOTA BANDA ACEH</a:t>
            </a:r>
          </a:p>
          <a:p>
            <a:pPr algn="just"/>
            <a:endParaRPr 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en-US" sz="3600" b="1">
                <a:solidFill>
                  <a:schemeClr val="accent4"/>
                </a:solidFill>
                <a:effectLst/>
              </a:rPr>
              <a:t>					</a:t>
            </a:r>
          </a:p>
          <a:p>
            <a:pPr algn="just"/>
            <a:r>
              <a:rPr lang="en-US" sz="3600" b="1">
                <a:solidFill>
                  <a:schemeClr val="accent4"/>
                </a:solidFill>
                <a:effectLst/>
              </a:rPr>
              <a:t>					</a:t>
            </a:r>
            <a:r>
              <a:rPr lang="en-US" sz="2400" b="1">
                <a:solidFill>
                  <a:schemeClr val="accent4"/>
                </a:solidFill>
                <a:effectLst/>
              </a:rPr>
              <a:t>KOMISI INDEPENDEN PEMILIHAN </a:t>
            </a:r>
          </a:p>
          <a:p>
            <a:pPr algn="just"/>
            <a:r>
              <a:rPr lang="en-US" sz="2400" b="1">
                <a:solidFill>
                  <a:schemeClr val="accent4"/>
                </a:solidFill>
                <a:effectLst/>
              </a:rPr>
              <a:t>					KOTA 	BANDA ACEH</a:t>
            </a:r>
          </a:p>
          <a:p>
            <a:pPr algn="just"/>
            <a:r>
              <a:rPr lang="en-US" sz="2400" b="1">
                <a:solidFill>
                  <a:schemeClr val="accent4"/>
                </a:solidFill>
                <a:effectLst/>
              </a:rPr>
              <a:t>					...................................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Tugas Ketua PPS meliputi: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10565"/>
            <a:ext cx="10972800" cy="5755640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400" b="1">
                <a:solidFill>
                  <a:schemeClr val="accent4"/>
                </a:solidFill>
                <a:effectLst/>
              </a:rPr>
              <a:t>Memimpin kegiatan PPS; </a:t>
            </a:r>
          </a:p>
          <a:p>
            <a:r>
              <a:rPr lang="en-US" sz="2400" b="1">
                <a:solidFill>
                  <a:schemeClr val="accent4"/>
                </a:solidFill>
                <a:effectLst/>
              </a:rPr>
              <a:t>Mengundang anggota untuk mengadakan rapat PPS; </a:t>
            </a:r>
          </a:p>
          <a:p>
            <a:r>
              <a:rPr lang="en-US" sz="2400" b="1">
                <a:solidFill>
                  <a:schemeClr val="accent4"/>
                </a:solidFill>
                <a:effectLst/>
              </a:rPr>
              <a:t>Mengawasi kegiatan KPPS;</a:t>
            </a:r>
          </a:p>
          <a:p>
            <a:r>
              <a:rPr lang="en-US" sz="2400" b="1">
                <a:solidFill>
                  <a:schemeClr val="accent4"/>
                </a:solidFill>
                <a:effectLst/>
              </a:rPr>
              <a:t>Mengadakan koordinasi dengan pihak yang dipandang perlu untuk kelancaran pelaksanaan tugas; </a:t>
            </a:r>
          </a:p>
          <a:p>
            <a:r>
              <a:rPr lang="en-US" sz="2400" b="1">
                <a:solidFill>
                  <a:schemeClr val="accent4"/>
                </a:solidFill>
                <a:effectLst/>
              </a:rPr>
              <a:t>Menandatangani DPS dan DPS hasil perbaikan; </a:t>
            </a:r>
          </a:p>
          <a:p>
            <a:r>
              <a:rPr lang="en-US" sz="2400" b="1">
                <a:solidFill>
                  <a:schemeClr val="accent4"/>
                </a:solidFill>
                <a:effectLst/>
              </a:rPr>
              <a:t>Memberikan salinan DPS hasil perbaikan kepada yang mewakili peserta Pemilu di tingkat gampong; dan </a:t>
            </a:r>
          </a:p>
          <a:p>
            <a:r>
              <a:rPr lang="en-US" sz="2400" b="1">
                <a:solidFill>
                  <a:schemeClr val="accent4"/>
                </a:solidFill>
                <a:effectLst/>
              </a:rPr>
              <a:t>Melaksanakan kegiatan lain yang dipandang perlu untuk kelancaran penyelenggaraan Pemilu sesuai dengan kebijakan yang ditentukan oleh KPU/KIP Kabupaten/Kota. </a:t>
            </a:r>
          </a:p>
          <a:p>
            <a:pPr marL="0" indent="0">
              <a:buNone/>
            </a:pPr>
            <a:endParaRPr lang="en-US" sz="2400" b="1" i="1">
              <a:solidFill>
                <a:schemeClr val="accent4"/>
              </a:solidFill>
              <a:effectLst/>
            </a:endParaRPr>
          </a:p>
          <a:p>
            <a:pPr marL="0" indent="0">
              <a:buNone/>
            </a:pPr>
            <a:r>
              <a:rPr lang="en-US" sz="2400" b="1" i="1">
                <a:solidFill>
                  <a:schemeClr val="accent4"/>
                </a:solidFill>
                <a:effectLst/>
              </a:rPr>
              <a:t>Note : Apabila ketua PPS berhalangan, tugasnya dapat dilaksanakan oleh   	salah seorang anggota PPS atas dasar kesepakatan antar anggota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9145"/>
            <a:ext cx="10972800" cy="582613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>
                <a:solidFill>
                  <a:schemeClr val="accent4"/>
                </a:solidFill>
                <a:effectLst/>
              </a:rPr>
              <a:t>Tugas Anggota PPS meliputi: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3210"/>
            <a:ext cx="10972800" cy="4574540"/>
          </a:xfrm>
        </p:spPr>
        <p:txBody>
          <a:bodyPr/>
          <a:lstStyle/>
          <a:p>
            <a:r>
              <a:rPr lang="en-US" b="1"/>
              <a:t>Membantu ketua PPS dalam melaksanakan tugas; </a:t>
            </a:r>
          </a:p>
          <a:p>
            <a:r>
              <a:rPr lang="en-US" b="1"/>
              <a:t>Melaksanakan tugas sesuai dengan peraturan perundang-undangan; dan </a:t>
            </a:r>
          </a:p>
          <a:p>
            <a:r>
              <a:rPr lang="en-US" b="1"/>
              <a:t>Memberikan pendapat dan saran kepada ketua PPS sebagai bahan pertimbangan.</a:t>
            </a:r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/>
              <a:t> 		Dalam melaksanakan tugasnya, anggota PPS 		bertanggung jawab kepada ketua PPS.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825500" y="5020945"/>
            <a:ext cx="1478915" cy="270510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765" y="389890"/>
            <a:ext cx="10972800" cy="582613"/>
          </a:xfrm>
        </p:spPr>
        <p:txBody>
          <a:bodyPr/>
          <a:lstStyle/>
          <a:p>
            <a:r>
              <a:rPr 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Pasal 69 PKPU Nomor 3 Tahun 2018 menyatakan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" y="972820"/>
            <a:ext cx="12005945" cy="546417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1289685" indent="-1289685" defTabSz="65659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Ayat (1)</a:t>
            </a:r>
            <a:r>
              <a:rPr lang="en-US" sz="2000" b="1">
                <a:solidFill>
                  <a:schemeClr val="accent4"/>
                </a:solidFill>
                <a:effectLst/>
              </a:rPr>
              <a:t>	</a:t>
            </a:r>
            <a:r>
              <a:rPr lang="en-US" sz="2400" b="1">
                <a:solidFill>
                  <a:schemeClr val="accent4"/>
                </a:solidFill>
                <a:effectLst/>
              </a:rPr>
              <a:t>Dalam melaksanakan tugasnya, PPS dibantu oleh sekretariat yang dipimpin oleh seorang sekretaris PPS yang berasal dari pegawai desa.</a:t>
            </a:r>
          </a:p>
          <a:p>
            <a:pPr marL="554990" indent="-554990" defTabSz="0">
              <a:lnSpc>
                <a:spcPct val="20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endParaRPr lang="en-US" sz="2400" b="1">
              <a:solidFill>
                <a:schemeClr val="accent4"/>
              </a:solidFill>
              <a:effectLst/>
            </a:endParaRPr>
          </a:p>
          <a:p>
            <a:pPr marL="554990" indent="-554990" defTabSz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Ayat (2)			  Sekretaris PPS dibantu 2 (dua) orang staf Sekretariat PPS.</a:t>
            </a:r>
          </a:p>
          <a:p>
            <a:pPr marL="554990" indent="-554990" defTabSz="0">
              <a:lnSpc>
                <a:spcPct val="20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endParaRPr lang="en-US" sz="2400" b="1">
              <a:solidFill>
                <a:schemeClr val="accent4"/>
              </a:solidFill>
              <a:effectLst/>
            </a:endParaRPr>
          </a:p>
          <a:p>
            <a:pPr marL="554990" indent="-554990" defTabSz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Ayat (4)			  Syarat untuk menjadi staf Sekretariat PPS meliputi: </a:t>
            </a:r>
          </a:p>
          <a:p>
            <a:pPr marL="1588770" indent="-1588770" defTabSz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1371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               a. tidak pernah dijatuhi sanksi disiplin pegawai (dibuktikan surat pernyataan); </a:t>
            </a:r>
          </a:p>
          <a:p>
            <a:pPr marL="1249680" indent="-1249680" defTabSz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1371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	b. independen dan tidak berpihak </a:t>
            </a:r>
            <a:r>
              <a:rPr lang="en-US" sz="2400" b="1">
                <a:solidFill>
                  <a:schemeClr val="accent4"/>
                </a:solidFill>
                <a:effectLst/>
                <a:sym typeface="+mn-ea"/>
              </a:rPr>
              <a:t>(dibuktikan dengan surat pernyataan)</a:t>
            </a:r>
            <a:r>
              <a:rPr lang="en-US" sz="2400" b="1">
                <a:solidFill>
                  <a:schemeClr val="accent4"/>
                </a:solidFill>
                <a:effectLst/>
              </a:rPr>
              <a:t>; </a:t>
            </a:r>
          </a:p>
          <a:p>
            <a:pPr marL="1249680" indent="-1249680" defTabSz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1371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	c. sehat jasmani dan rohani </a:t>
            </a:r>
            <a:r>
              <a:rPr lang="en-US" sz="2400" b="1">
                <a:solidFill>
                  <a:schemeClr val="accent4"/>
                </a:solidFill>
                <a:effectLst/>
                <a:sym typeface="+mn-ea"/>
              </a:rPr>
              <a:t>(dibuktikan dengan surat pernyataan)</a:t>
            </a:r>
            <a:r>
              <a:rPr lang="en-US" sz="2400" b="1">
                <a:solidFill>
                  <a:schemeClr val="accent4"/>
                </a:solidFill>
                <a:effectLst/>
              </a:rPr>
              <a:t>.</a:t>
            </a:r>
          </a:p>
          <a:p>
            <a:pPr marL="554990" indent="-554990" defTabSz="0">
              <a:lnSpc>
                <a:spcPct val="20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 </a:t>
            </a:r>
          </a:p>
          <a:p>
            <a:pPr marL="1269365" indent="-1269365" defTabSz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Ayat (6)		Sekretaris dan staf Sekretariat PPS dipilih dan ditetapkan dengan  					   		Keputusan Keuchiek. </a:t>
            </a:r>
          </a:p>
          <a:p>
            <a:pPr marL="554990" indent="-554990" defTabSz="0">
              <a:lnSpc>
                <a:spcPct val="20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endParaRPr lang="en-US" sz="2400" b="1">
              <a:solidFill>
                <a:schemeClr val="accent4"/>
              </a:solidFill>
              <a:effectLst/>
            </a:endParaRPr>
          </a:p>
          <a:p>
            <a:pPr marL="1279525" indent="-1279525" defTabSz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Ayat (7)			Pembagian tugas staf Sekretariat PPS adalah: 1 (satu) orang staf   sekretariat urusan teknis penyelenggaraan Pemilu dan 1 (satu) orang staf sekretariat urusan tata usaha, keuangan dan logistik Pemilu. </a:t>
            </a:r>
          </a:p>
          <a:p>
            <a:pPr marL="554990" indent="-554990" defTabSz="0">
              <a:lnSpc>
                <a:spcPct val="20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endParaRPr lang="en-US" sz="2400" b="1">
              <a:solidFill>
                <a:schemeClr val="accent4"/>
              </a:solidFill>
              <a:effectLst/>
            </a:endParaRPr>
          </a:p>
          <a:p>
            <a:pPr marL="554990" indent="-554990" defTabSz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  <a:tabLst>
                <a:tab pos="6858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Ayat  (8)			 Masa tugas Sekretariat PPS sama dengan masa tugas PPS.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10" y="380365"/>
            <a:ext cx="10972800" cy="582613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b="1">
                <a:solidFill>
                  <a:schemeClr val="accent4"/>
                </a:solidFill>
                <a:effectLst/>
              </a:rPr>
              <a:t>Tugas sekretaris PPS meliputi: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242060"/>
            <a:ext cx="11191875" cy="4885690"/>
          </a:xfrm>
        </p:spPr>
        <p:txBody>
          <a:bodyPr/>
          <a:lstStyle/>
          <a:p>
            <a:r>
              <a:rPr lang="en-US"/>
              <a:t>membantu pelaksanaan tugas PPS; </a:t>
            </a:r>
          </a:p>
          <a:p>
            <a:r>
              <a:rPr lang="en-US"/>
              <a:t>memimpin dan mengawasi kegiatan Sekretariat PPS; </a:t>
            </a:r>
          </a:p>
          <a:p>
            <a:r>
              <a:rPr lang="en-US"/>
              <a:t>melaksanakan tugas yang ditentukan oleh PPS; dan </a:t>
            </a:r>
          </a:p>
          <a:p>
            <a:r>
              <a:rPr lang="en-US"/>
              <a:t>memberikan pendapat dan saran kepada Ketua PPS;</a:t>
            </a:r>
          </a:p>
          <a:p>
            <a:r>
              <a:rPr lang="en-US">
                <a:sym typeface="+mn-ea"/>
              </a:rPr>
              <a:t>Dalam melaksanakan tugasnya, sekretaris PPS bertanggung jawab kepada PPS melalui ketua PPS.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6860"/>
            <a:ext cx="11388725" cy="5850890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609600" y="276860"/>
            <a:ext cx="11200130" cy="914400"/>
          </a:xfrm>
          <a:prstGeom prst="snip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>
                <a:sym typeface="+mn-ea"/>
              </a:rPr>
              <a:t>Staf Sekretariat PPS urusan teknis penyelenggaraan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>
                <a:sym typeface="+mn-ea"/>
              </a:rPr>
              <a:t>mempunyai tugas menyiapkan teknis penyelenggaraan Pemilu. </a:t>
            </a:r>
            <a:endParaRPr kumimoji="0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609600" y="1423670"/>
            <a:ext cx="11388090" cy="2739390"/>
          </a:xfrm>
          <a:prstGeom prst="snipRound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>
                <a:sym typeface="+mn-ea"/>
              </a:rPr>
              <a:t>Staf sekretariat urusan tata usaha, keuangan, dan logistik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>
                <a:sym typeface="+mn-ea"/>
              </a:rPr>
              <a:t>Pemilu mempunyai tugas menyiapkan semua urusan tata usaha,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>
                <a:sym typeface="+mn-ea"/>
              </a:rPr>
              <a:t>pembiayaan, administrasi PPS dan pertanggungjawaban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>
                <a:sym typeface="+mn-ea"/>
              </a:rPr>
              <a:t>keuangan, dan menyimpan bukti kas pembiayaan Pemilu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>
                <a:sym typeface="+mn-ea"/>
              </a:rPr>
              <a:t>untuk kegiatan PPS, dan menyiapkan perlengkapan Pemilu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>
                <a:sym typeface="+mn-ea"/>
              </a:rPr>
              <a:t>beserta kelengkapan administrasinya. </a:t>
            </a:r>
            <a:endParaRPr kumimoji="0" lang="en-US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sym typeface="+mn-ea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608965" y="4526280"/>
            <a:ext cx="10001885" cy="914400"/>
          </a:xfrm>
          <a:prstGeom prst="snip1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indent="0" algn="l">
              <a:buNone/>
            </a:pPr>
            <a:r>
              <a:rPr lang="en-US" sz="2800" b="1">
                <a:sym typeface="+mn-ea"/>
              </a:rPr>
              <a:t>Dalam melaksanakan tugasnya, staf Sekretariat PPS </a:t>
            </a:r>
          </a:p>
          <a:p>
            <a:pPr marL="0" indent="0" algn="l">
              <a:buNone/>
            </a:pPr>
            <a:r>
              <a:rPr lang="en-US" sz="2800" b="1">
                <a:sym typeface="+mn-ea"/>
              </a:rPr>
              <a:t>bertanggung jawab kepada sekretaris PPS.</a:t>
            </a:r>
            <a:endParaRPr kumimoji="0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795" y="-5080"/>
            <a:ext cx="12119610" cy="68662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00785"/>
            <a:ext cx="10972800" cy="582613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>
                <a:solidFill>
                  <a:schemeClr val="accent4"/>
                </a:solidFill>
                <a:effectLst/>
              </a:rPr>
              <a:t>DASAR HUKUM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1783715"/>
            <a:ext cx="11755755" cy="4953000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>
                <a:solidFill>
                  <a:schemeClr val="accent4"/>
                </a:solidFill>
                <a:effectLst/>
              </a:rPr>
              <a:t>UNDANG-UNDANG NOMOR 7 TAHUN 2017 TENTANG PEMILIHAN UMUM</a:t>
            </a:r>
          </a:p>
          <a:p>
            <a:r>
              <a:rPr lang="en-US" b="1">
                <a:solidFill>
                  <a:schemeClr val="accent4"/>
                </a:solidFill>
                <a:effectLst/>
              </a:rPr>
              <a:t>PERATURAN KOMISI PEMILIHAN UMUM NOMOR 3 TAHUN 2018 TENTANG PEMBENTUKAN DAN TATA KERJA PANITIA PEMILIHAN KECAMATAN, PANITIA PEMUNGUTAN SUARA, DAN KELOMPOK PENYELENGGARA PEMUNGUTAN SUARA DALAM PENYELENGGARAAN PEMILIHAN UMUM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555"/>
            <a:ext cx="11247755" cy="588327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/>
            <a:r>
              <a:rPr lang="en-US" b="1">
                <a:solidFill>
                  <a:schemeClr val="accent4"/>
                </a:solidFill>
                <a:effectLst/>
                <a:sym typeface="+mn-ea"/>
              </a:rPr>
              <a:t>Berdasarkan Pasal 12 ayat (1) PKPU Nomor 3 Tahun 2018, PPS dibentuk oleh KPU/KIP Kabupaten/Kota paling lambat 6 (enam) bulan sebelum penyelenggaraan Pemilu dan dibubarkan  paling lambat 2 (dua) bulan setelah hari pemungutan suara.</a:t>
            </a:r>
            <a:endParaRPr lang="en-US">
              <a:solidFill>
                <a:schemeClr val="accent4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505585" y="1066800"/>
            <a:ext cx="10346690" cy="22860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chemeClr val="accent4"/>
                </a:solidFill>
                <a:effectLst/>
                <a:sym typeface="+mn-ea"/>
              </a:rPr>
              <a:t>Susunan keanggotaan PPS terdiri atas:</a:t>
            </a:r>
            <a:endParaRPr lang="en-US" sz="3600" b="1">
              <a:solidFill>
                <a:schemeClr val="accent4"/>
              </a:solidFill>
              <a:effectLst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600" b="1">
                <a:solidFill>
                  <a:schemeClr val="accent4"/>
                </a:solidFill>
                <a:effectLst/>
                <a:sym typeface="+mn-ea"/>
              </a:rPr>
              <a:t>1 (satu) orang ketua merangkap anggota (dipilih dari dan oleh anggota PPS. ; dan</a:t>
            </a:r>
            <a:endParaRPr lang="en-US" sz="3600" b="1">
              <a:solidFill>
                <a:schemeClr val="accent4"/>
              </a:solidFill>
              <a:effectLst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600" b="1">
                <a:solidFill>
                  <a:schemeClr val="accent4"/>
                </a:solidFill>
                <a:effectLst/>
                <a:sym typeface="+mn-ea"/>
              </a:rPr>
              <a:t>2 (dua) orang anggota.</a:t>
            </a:r>
            <a:endParaRPr lang="en-US" sz="3600"/>
          </a:p>
        </p:txBody>
      </p:sp>
      <p:sp>
        <p:nvSpPr>
          <p:cNvPr id="6" name="Text Box 5"/>
          <p:cNvSpPr txBox="1"/>
          <p:nvPr/>
        </p:nvSpPr>
        <p:spPr>
          <a:xfrm>
            <a:off x="1506220" y="3740150"/>
            <a:ext cx="10097770" cy="15544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>
                <a:solidFill>
                  <a:schemeClr val="accent4"/>
                </a:solidFill>
                <a:effectLst/>
                <a:sym typeface="+mn-ea"/>
              </a:rPr>
              <a:t>Dalam menjalankan tugasnya, PPS dibantu oleh </a:t>
            </a:r>
          </a:p>
          <a:p>
            <a:pPr defTabSz="914400">
              <a:tabLst>
                <a:tab pos="457200" algn="l"/>
              </a:tabLst>
            </a:pPr>
            <a:r>
              <a:rPr lang="en-US" sz="3200" b="1">
                <a:solidFill>
                  <a:schemeClr val="accent4"/>
                </a:solidFill>
                <a:effectLst/>
                <a:sym typeface="+mn-ea"/>
              </a:rPr>
              <a:t>a.	1 (satu) orang Sekretaris dan </a:t>
            </a:r>
          </a:p>
          <a:p>
            <a:pPr defTabSz="535305"/>
            <a:r>
              <a:rPr lang="en-US" sz="3200" b="1">
                <a:solidFill>
                  <a:schemeClr val="accent4"/>
                </a:solidFill>
                <a:effectLst/>
                <a:sym typeface="+mn-ea"/>
              </a:rPr>
              <a:t>b.	2 (dua) orang staf Sekretariat PPS</a:t>
            </a:r>
            <a:endParaRPr lang="en-US" sz="3200"/>
          </a:p>
        </p:txBody>
      </p:sp>
      <p:sp>
        <p:nvSpPr>
          <p:cNvPr id="7" name="Curved Right Arrow 6"/>
          <p:cNvSpPr/>
          <p:nvPr/>
        </p:nvSpPr>
        <p:spPr>
          <a:xfrm>
            <a:off x="769620" y="1631315"/>
            <a:ext cx="735965" cy="1135380"/>
          </a:xfrm>
          <a:prstGeom prst="curv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769620" y="4117340"/>
            <a:ext cx="666115" cy="998855"/>
          </a:xfrm>
          <a:prstGeom prst="curv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" y="190500"/>
            <a:ext cx="11833860" cy="668655"/>
          </a:xfrm>
          <a:blipFill rotWithShape="1">
            <a:blip r:embed="rId2"/>
            <a:tile tx="0" ty="0" sx="100000" sy="100000" flip="none" algn="tl"/>
          </a:blipFill>
        </p:spPr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Mekanisme Pengambilan Keputusan Anggota PPS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" y="1209675"/>
            <a:ext cx="12165330" cy="4664710"/>
          </a:xfrm>
          <a:prstGeom prst="bracePair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/>
              <a:t>Rapat PPS diselenggarakan atas kesepakatan anggota.</a:t>
            </a:r>
          </a:p>
          <a:p>
            <a:r>
              <a:rPr lang="en-US" sz="2800" b="1"/>
              <a:t>Setiap anggota PPS mempunyai hak dan kesempatan yang sama untuk memberikan pendapat dan saran dalam rapat PPS.</a:t>
            </a:r>
          </a:p>
          <a:p>
            <a:r>
              <a:rPr lang="en-US" sz="2800" b="1"/>
              <a:t>Setiap anggota PPS wajib melaksanakan secara konsekuen dan bertanggung jawab terhadap semua hasil rapat PPK.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tx1"/>
                </a:solidFill>
                <a:effectLst/>
                <a:sym typeface="+mn-ea"/>
              </a:rPr>
              <a:t>Rapat dan Keputusan Rapat PPS dinyatakan sah apabila dihadiri dan disetujui paling sedikit 2 (dua) orang anggota PPS yang dibuktikan dengan daftar hadir.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>
              <a:solidFill>
                <a:schemeClr val="tx1"/>
              </a:solidFill>
              <a:effectLst/>
              <a:sym typeface="+mn-ea"/>
            </a:endParaRPr>
          </a:p>
          <a:p>
            <a:endParaRPr lang="en-US" sz="2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045"/>
            <a:ext cx="10972800" cy="582613"/>
          </a:xfrm>
        </p:spPr>
        <p:txBody>
          <a:bodyPr/>
          <a:lstStyle/>
          <a:p>
            <a:r>
              <a:rPr lang="en-US" b="1"/>
              <a:t>Dalam penyelenggaraan Pemilu, PPS bertugas: </a:t>
            </a:r>
          </a:p>
        </p:txBody>
      </p:sp>
      <p:sp>
        <p:nvSpPr>
          <p:cNvPr id="4" name="Round Single Corner Rectangle 3"/>
          <p:cNvSpPr/>
          <p:nvPr/>
        </p:nvSpPr>
        <p:spPr>
          <a:xfrm>
            <a:off x="338455" y="1109345"/>
            <a:ext cx="11090910" cy="798195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Mengumumkan DPS, menerima masukan dari masyarakat tentang DPS 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dan melakukan perbaikan serta mengumumkan hasil perbaikan DPS; </a:t>
            </a:r>
          </a:p>
        </p:txBody>
      </p:sp>
      <p:sp>
        <p:nvSpPr>
          <p:cNvPr id="5" name="Round Single Corner Rectangle 4"/>
          <p:cNvSpPr/>
          <p:nvPr/>
        </p:nvSpPr>
        <p:spPr>
          <a:xfrm>
            <a:off x="269240" y="2038350"/>
            <a:ext cx="11654155" cy="851535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Mengumumkan DPT dan menyusun Daftar Pemilih Tambahan </a:t>
            </a:r>
            <a:r>
              <a:rPr lang="en-US" altLang="zh-CN" sz="2800" b="1" smtClean="0">
                <a:ln>
                  <a:noFill/>
                </a:ln>
                <a:effectLst/>
                <a:latin typeface="Arial" panose="020B0604020202020204" pitchFamily="34" charset="0"/>
                <a:ea typeface="SimSun" panose="02010600030101010101" pitchFamily="2" charset="-122"/>
                <a:sym typeface="+mn-ea"/>
              </a:rPr>
              <a:t>serta</a:t>
            </a:r>
            <a:r>
              <a:rPr kumimoji="0" lang="en-US" altLang="zh-CN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menyampaikan kepada KPU/KIP Kabupaten/Kota melalui PPK;</a:t>
            </a:r>
          </a:p>
        </p:txBody>
      </p:sp>
      <p:sp>
        <p:nvSpPr>
          <p:cNvPr id="6" name="Round Single Corner Rectangle 5"/>
          <p:cNvSpPr/>
          <p:nvPr/>
        </p:nvSpPr>
        <p:spPr>
          <a:xfrm>
            <a:off x="754380" y="3020695"/>
            <a:ext cx="10828020" cy="815975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>
            <a:scene3d>
              <a:camera prst="orthographicFront"/>
              <a:lightRig rig="threePt" dir="t"/>
            </a:scene3d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kumimoji="0" lang="en-US" altLang="zh-CN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</a:t>
            </a:r>
            <a:r>
              <a:rPr kumimoji="0" lang="zh-CN" altLang="en-US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elakukan verifikasi dan rekapitulasi dukungan perseorangan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calon Anggota Dewan Perwakilan Daerah; </a:t>
            </a:r>
          </a:p>
        </p:txBody>
      </p:sp>
      <p:sp>
        <p:nvSpPr>
          <p:cNvPr id="7" name="Round Single Corner Rectangle 6"/>
          <p:cNvSpPr/>
          <p:nvPr/>
        </p:nvSpPr>
        <p:spPr>
          <a:xfrm>
            <a:off x="244475" y="3952240"/>
            <a:ext cx="10758170" cy="798195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Melaporkan nama anggota KPPS, Pantarlih dan petugas ketertiban TPS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di wilayah kerjanya kepada KPU/KIP Kabupaten/Kota melalui PPK; </a:t>
            </a:r>
          </a:p>
        </p:txBody>
      </p:sp>
      <p:sp>
        <p:nvSpPr>
          <p:cNvPr id="8" name="Round Single Corner Rectangle 7"/>
          <p:cNvSpPr/>
          <p:nvPr/>
        </p:nvSpPr>
        <p:spPr>
          <a:xfrm>
            <a:off x="712470" y="4868545"/>
            <a:ext cx="10342880" cy="75692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Melakukan bimbingan teknis kepada Petugas Pemutakhiran 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Data Pemilih; </a:t>
            </a:r>
          </a:p>
        </p:txBody>
      </p:sp>
      <p:sp>
        <p:nvSpPr>
          <p:cNvPr id="9" name="Round Single Corner Rectangle 8"/>
          <p:cNvSpPr/>
          <p:nvPr/>
        </p:nvSpPr>
        <p:spPr>
          <a:xfrm>
            <a:off x="244475" y="5782945"/>
            <a:ext cx="10946765" cy="1039495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</a:t>
            </a:r>
            <a:r>
              <a:rPr kumimoji="0" lang="zh-CN" altLang="en-US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elaksanakan semua tahapan penyelenggaraan Pemilu di tingkat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kelurahan/desa yang telah ditetapkan oleh KPU, KPU Provinsi/KIP Aceh,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KPU/KIP Kabupaten/Kota, dan PPK;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/>
          <p:cNvSpPr/>
          <p:nvPr/>
        </p:nvSpPr>
        <p:spPr>
          <a:xfrm>
            <a:off x="609600" y="2518410"/>
            <a:ext cx="11327130" cy="916305"/>
          </a:xfrm>
          <a:prstGeom prst="round1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</a:t>
            </a:r>
            <a:r>
              <a:rPr kumimoji="0" lang="zh-CN" altLang="en-US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elaksanakan sosialisasi penyelenggaraan Pemilu dan/atau yang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berkaitan dengan tugas dan wewenang PPS kepada masyarakat; </a:t>
            </a:r>
          </a:p>
        </p:txBody>
      </p:sp>
      <p:sp>
        <p:nvSpPr>
          <p:cNvPr id="5" name="Round Single Corner Rectangle 4"/>
          <p:cNvSpPr/>
          <p:nvPr/>
        </p:nvSpPr>
        <p:spPr>
          <a:xfrm>
            <a:off x="500380" y="3524885"/>
            <a:ext cx="11765280" cy="730885"/>
          </a:xfrm>
          <a:prstGeom prst="round1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</a:t>
            </a:r>
            <a:r>
              <a:rPr kumimoji="0" lang="zh-CN" altLang="en-US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embantu PPK dalam proses rekapitulasi hasil penghitungan suara;</a:t>
            </a:r>
          </a:p>
        </p:txBody>
      </p:sp>
      <p:sp>
        <p:nvSpPr>
          <p:cNvPr id="6" name="Round Single Corner Rectangle 5"/>
          <p:cNvSpPr/>
          <p:nvPr/>
        </p:nvSpPr>
        <p:spPr>
          <a:xfrm>
            <a:off x="609600" y="4358640"/>
            <a:ext cx="10888345" cy="1104900"/>
          </a:xfrm>
          <a:prstGeom prst="round1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</a:t>
            </a:r>
            <a:r>
              <a:rPr kumimoji="0" lang="zh-CN" altLang="en-US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elaksanakan tugas lain yang diberikan oleh KPU, KPU Provinsi/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KIP Aceh, KPU/KIP Kabupaten/Kota, dan PPK sesuai dengan ketentuan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peraturan perundang</a:t>
            </a:r>
            <a:r>
              <a:rPr kumimoji="0" lang="en-US" altLang="zh-CN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-</a:t>
            </a:r>
            <a:r>
              <a:rPr kumimoji="0" lang="zh-CN" altLang="en-US" sz="24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undangan; dan </a:t>
            </a:r>
          </a:p>
        </p:txBody>
      </p:sp>
      <p:sp>
        <p:nvSpPr>
          <p:cNvPr id="7" name="Round Single Corner Rectangle 6"/>
          <p:cNvSpPr/>
          <p:nvPr/>
        </p:nvSpPr>
        <p:spPr>
          <a:xfrm>
            <a:off x="609600" y="5566410"/>
            <a:ext cx="10797540" cy="930275"/>
          </a:xfrm>
          <a:prstGeom prst="round1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</a:t>
            </a:r>
            <a:r>
              <a:rPr kumimoji="0" lang="zh-CN" altLang="en-US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elaksanakan tugas lain sesuai dengan ketentuan peraturan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perundang-undangan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609600" y="1572895"/>
            <a:ext cx="10248900" cy="782320"/>
          </a:xfrm>
          <a:prstGeom prst="round1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>
            <a:scene3d>
              <a:camera prst="orthographicFront"/>
              <a:lightRig rig="threePt" dir="t"/>
            </a:scene3d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M</a:t>
            </a:r>
            <a:r>
              <a:rPr kumimoji="0" lang="zh-CN" altLang="en-US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elakukan evaluasi dan membuat laporan setiap tahapan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cap="none" normalizeH="0" baseline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penyelenggaraan Pemilu di wilayah kerjanya; </a:t>
            </a:r>
          </a:p>
        </p:txBody>
      </p:sp>
      <p:sp>
        <p:nvSpPr>
          <p:cNvPr id="10" name="Round Single Corner Rectangle 9"/>
          <p:cNvSpPr/>
          <p:nvPr/>
        </p:nvSpPr>
        <p:spPr>
          <a:xfrm>
            <a:off x="609600" y="466090"/>
            <a:ext cx="10094595" cy="942975"/>
          </a:xfrm>
          <a:prstGeom prst="round1Rect">
            <a:avLst/>
          </a:prstGeom>
          <a:solidFill>
            <a:srgbClr val="92D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>
            <a:scene3d>
              <a:camera prst="orthographicFront"/>
              <a:lightRig rig="threePt" dir="t"/>
            </a:scene3d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</a:t>
            </a:r>
            <a:r>
              <a:rPr kumimoji="0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engumpulkan hasil penghitungan suara dari seluruh TPS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di wilayah kerjanya </a:t>
            </a:r>
            <a:r>
              <a:rPr kumimoji="0" lang="en-US" altLang="zh-CN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dan menyampaikan kepada PPK</a:t>
            </a:r>
            <a:r>
              <a:rPr kumimoji="0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;</a:t>
            </a:r>
            <a:endParaRPr kumimoji="0" lang="zh-CN" altLang="en-US" sz="2800" b="1" i="0" u="none" strike="noStrike" cap="none" normalizeH="0" baseline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70" y="194945"/>
            <a:ext cx="10972800" cy="850265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0" indent="0"/>
            <a:r>
              <a:rPr 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Dalam penyelenggaraan Pemilu, PPS berwenang: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5820"/>
            <a:ext cx="11496040" cy="6188710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514350" indent="-514350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>
                <a:solidFill>
                  <a:schemeClr val="accent4"/>
                </a:solidFill>
                <a:effectLst/>
              </a:rPr>
              <a:t>membentuk KPPS; </a:t>
            </a:r>
          </a:p>
          <a:p>
            <a:pPr marL="514350" indent="-514350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>
                <a:solidFill>
                  <a:schemeClr val="accent4"/>
                </a:solidFill>
                <a:effectLst/>
              </a:rPr>
              <a:t>mengangkat Petugas Pemutakhiran Data Pemilih;</a:t>
            </a:r>
          </a:p>
          <a:p>
            <a:pPr marL="514350" indent="-514350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>
                <a:solidFill>
                  <a:schemeClr val="accent4"/>
                </a:solidFill>
                <a:effectLst/>
              </a:rPr>
              <a:t>melakukan bimbingan teknis kepada Petugas Pemutakhiran Data Pemilih;</a:t>
            </a:r>
          </a:p>
          <a:p>
            <a:pPr marL="514350" indent="-514350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>
                <a:solidFill>
                  <a:schemeClr val="accent4"/>
                </a:solidFill>
                <a:effectLst/>
              </a:rPr>
              <a:t>melakukan monitoring dan supervisi pelaksanaan pemutakhiran data Pemilih yang dilakukan oleh Petugas Pemutakhiran Data Pemilih; </a:t>
            </a:r>
          </a:p>
          <a:p>
            <a:pPr marL="514350" indent="-514350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>
                <a:solidFill>
                  <a:schemeClr val="accent4"/>
                </a:solidFill>
                <a:effectLst/>
              </a:rPr>
              <a:t>menetapkan Petugas Ketertiban TPS; </a:t>
            </a:r>
          </a:p>
          <a:p>
            <a:pPr marL="514350" indent="-514350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>
                <a:solidFill>
                  <a:schemeClr val="accent4"/>
                </a:solidFill>
                <a:effectLst/>
              </a:rPr>
              <a:t>menetapkan hasil perbaikan DPS untuk menjadi DPT; </a:t>
            </a:r>
          </a:p>
          <a:p>
            <a:pPr marL="514350" indent="-514350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>
                <a:solidFill>
                  <a:schemeClr val="accent4"/>
                </a:solidFill>
                <a:effectLst/>
              </a:rPr>
              <a:t>melaksanakan wewenang lain yang diberikan oleh KPU, KPU Provinsi/KIP Aceh, KPU/KIP Kabupaten/Kota, dan PPK sesuai dengan ketentuan peraturan perundangundangan; dan </a:t>
            </a:r>
          </a:p>
          <a:p>
            <a:pPr marL="514350" indent="-514350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>
                <a:solidFill>
                  <a:schemeClr val="accent4"/>
                </a:solidFill>
                <a:effectLst/>
              </a:rPr>
              <a:t>melaksanakan wewenang lain sesuai dengan ketentuan peraturan perundang-undangan.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Kewajiban PPS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05" y="774065"/>
            <a:ext cx="12091670" cy="586041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Membantu KPU, KIP Aceh, KIP Kota Banda Aceh, dan PPK dalam melakukan pemutakhiran data Pemilih, DPS, daftar Pemilih hasil perbaikan, dan DPT; </a:t>
            </a:r>
          </a:p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Menyampaikan daftar Pemilih kepada PPK; </a:t>
            </a:r>
          </a:p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Menjaga dan mengamankan keutuhan kotak suara setelah penghitungan suara dan setelah kotak suara disegel; </a:t>
            </a:r>
          </a:p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Menyusun dan menyampaikan laporan pertanggungjawaban anggaran kepada KIP Banda Aceh paling lama 2 bulan setelah pemungutan suara;</a:t>
            </a:r>
          </a:p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Mengumumkan salinan sertifikat hasil penghitungan suara dari setiap TPS;</a:t>
            </a:r>
          </a:p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Meneruskan kotak suara dari setiap TPS kepada PPK pada hari yang sama setelah rekapitulasi hasil penghitungan suara dari setiap TPS; </a:t>
            </a:r>
          </a:p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Menindaklanjuti dengan segera temuan dan laporan yang disampaikan oleh Panwaslu Kelurahan/Desa atau nama lain; </a:t>
            </a:r>
          </a:p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Membantu PPK dalam menyelenggarakan Pemilu, kecuali penghitungan suara; </a:t>
            </a:r>
          </a:p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Melaksanakan kewajiban lain yang diberikan oleh KPU, KIP Aceh, KIP Kota Banda Aceh, dan PPK sesuai dengan ketentuan peraturan yang berlaku; dan </a:t>
            </a:r>
          </a:p>
          <a:p>
            <a:pPr marL="494665" indent="-494665" defTabSz="0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lphaLcPeriod"/>
              <a:tabLst>
                <a:tab pos="228600" algn="l"/>
              </a:tabLst>
            </a:pPr>
            <a:r>
              <a:rPr lang="en-US" sz="2400" b="1">
                <a:solidFill>
                  <a:schemeClr val="accent4"/>
                </a:solidFill>
                <a:effectLst/>
              </a:rPr>
              <a:t>Melaksanakan kewajiban lain sesuai dengan ketentuan peraturan perundang-undangan.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908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SimSun</vt:lpstr>
      <vt:lpstr>Arial</vt:lpstr>
      <vt:lpstr>Green Color</vt:lpstr>
      <vt:lpstr>PowerPoint Presentation</vt:lpstr>
      <vt:lpstr>DASAR HUKUM :</vt:lpstr>
      <vt:lpstr>Berdasarkan Pasal 12 ayat (1) PKPU Nomor 3 Tahun 2018, PPS dibentuk oleh KPU/KIP Kabupaten/Kota paling lambat 6 (enam) bulan sebelum penyelenggaraan Pemilu dan dibubarkan  paling lambat 2 (dua) bulan setelah hari pemungutan suara.</vt:lpstr>
      <vt:lpstr>PowerPoint Presentation</vt:lpstr>
      <vt:lpstr>Mekanisme Pengambilan Keputusan Anggota PPS :</vt:lpstr>
      <vt:lpstr>Dalam penyelenggaraan Pemilu, PPS bertugas: </vt:lpstr>
      <vt:lpstr>PowerPoint Presentation</vt:lpstr>
      <vt:lpstr>Dalam penyelenggaraan Pemilu, PPS berwenang: </vt:lpstr>
      <vt:lpstr>Kewajiban PPS :</vt:lpstr>
      <vt:lpstr>Tugas Ketua PPS meliputi: </vt:lpstr>
      <vt:lpstr>Tugas Anggota PPS meliputi:</vt:lpstr>
      <vt:lpstr>Pasal 69 PKPU Nomor 3 Tahun 2018 menyatakan :</vt:lpstr>
      <vt:lpstr>Tugas sekretaris PPS meliputi: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</dc:creator>
  <cp:lastModifiedBy>Lenovo</cp:lastModifiedBy>
  <cp:revision>7</cp:revision>
  <dcterms:created xsi:type="dcterms:W3CDTF">2018-02-19T05:37:00Z</dcterms:created>
  <dcterms:modified xsi:type="dcterms:W3CDTF">2018-03-10T02:11:55Z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1033-10.2.0.5831</vt:lpwstr>
  </property>
</Properties>
</file>