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  <p:sldId id="267" r:id="rId13"/>
    <p:sldId id="269" r:id="rId14"/>
    <p:sldId id="270" r:id="rId15"/>
    <p:sldId id="268" r:id="rId16"/>
    <p:sldId id="271" r:id="rId17"/>
    <p:sldId id="273" r:id="rId18"/>
    <p:sldId id="277" r:id="rId19"/>
    <p:sldId id="278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6" autoAdjust="0"/>
  </p:normalViewPr>
  <p:slideViewPr>
    <p:cSldViewPr>
      <p:cViewPr varScale="1">
        <p:scale>
          <a:sx n="80" d="100"/>
          <a:sy n="80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47400B-4D08-4A7B-AEC9-9E821E2709C8}" type="datetimeFigureOut">
              <a:rPr lang="id-ID" smtClean="0"/>
              <a:pPr/>
              <a:t>27/01/2017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79AC63-EEA4-43EA-87D9-F767DD22EA06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ITUNG%20PILKADA%202017/FORMULIR%202017%20PILIHAN%20PALING%20UPDATE%20(PERUBAHAN%20C6%20&amp;%20TAMBAH%20DA-2)/1.%20SERI%20C-KWK%20PILKADA%202017/2.%20MODEL%20C1-KWK.xls" TargetMode="External"/><Relationship Id="rId2" Type="http://schemas.openxmlformats.org/officeDocument/2006/relationships/hyperlink" Target="SITUNG%20PILKADA%202017/FORMULIR%202017%20PILIHAN%20PALING%20UPDATE%20(PERUBAHAN%20C6%20&amp;%20TAMBAH%20DA-2)/1.%20SERI%20C-KWK%20PILKADA%202017/1.%20MODEL%20C-KWK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ITUNG%20PILKADA%202017/FORMULIR%202017%20PILIHAN%20PALING%20UPDATE%20(PERUBAHAN%20C6%20&amp;%20TAMBAH%20DA-2)/1.%20SERI%20C-KWK%20PILKADA%202017/3.%20MODEL%20C1-KWK%20PLANO.xl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ITUNG%20PILKADA%202017/FORMULIR%202017%20PILIHAN%20PALING%20UPDATE%20(PERUBAHAN%20C6%20&amp;%20TAMBAH%20DA-2)/2.%20SERI%20D-KWK%20PILKADA%202017/2.%20Model%20D1-KWK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SITUNG%20PILKADA%202017/FORMULIR%202017%20PILIHAN%20PALING%20UPDATE%20(PERUBAHAN%20C6%20&amp;%20TAMBAH%20DA-2)/1.%20SERI%20C-KWK%20PILKADA%202017/3.%20MODEL%20C1-KWK%20PLANO.xls" TargetMode="External"/><Relationship Id="rId7" Type="http://schemas.openxmlformats.org/officeDocument/2006/relationships/hyperlink" Target="SITUNG%20PILKADA%202017/FORMULIR%202017%20PILIHAN%20PALING%20UPDATE%20(PERUBAHAN%20C6%20&amp;%20TAMBAH%20DA-2)/1.%20SERI%20C-KWK%20PILKADA%202017/9.%20MODEL%20C7-KWK.doc" TargetMode="External"/><Relationship Id="rId2" Type="http://schemas.openxmlformats.org/officeDocument/2006/relationships/hyperlink" Target="SITUNG%20PILKADA%202017/FORMULIR%202017%20PILIHAN%20PALING%20UPDATE%20(PERUBAHAN%20C6%20&amp;%20TAMBAH%20DA-2)/1.%20SERI%20C-KWK%20PILKADA%202017/2.%20MODEL%20C1-KWK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SITUNG%20PILKADA%202017/FORMULIR%202017%20PILIHAN%20PALING%20UPDATE%20(PERUBAHAN%20C6%20&amp;%20TAMBAH%20DA-2)/1.%20SERI%20C-KWK%20PILKADA%202017/6.%20MODEL%20C4-KWK.doc" TargetMode="External"/><Relationship Id="rId5" Type="http://schemas.openxmlformats.org/officeDocument/2006/relationships/hyperlink" Target="SITUNG%20PILKADA%202017/FORMULIR%202017%20PILIHAN%20PALING%20UPDATE%20(PERUBAHAN%20C6%20&amp;%20TAMBAH%20DA-2)/1.%20SERI%20C-KWK%20PILKADA%202017/5.%20MODEL%20C3-KWK.doc" TargetMode="External"/><Relationship Id="rId4" Type="http://schemas.openxmlformats.org/officeDocument/2006/relationships/hyperlink" Target="SITUNG%20PILKADA%202017/FORMULIR%202017%20PILIHAN%20PALING%20UPDATE%20(PERUBAHAN%20C6%20&amp;%20TAMBAH%20DA-2)/1.%20SERI%20C-KWK%20PILKADA%202017/4.%20MODEL%20C2-KWK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0"/>
            <a:ext cx="547692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143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PEMUNGUTAN DAN PENGHITUNGAN SUARA </a:t>
            </a:r>
            <a:r>
              <a:rPr lang="id-ID" dirty="0" smtClean="0"/>
              <a:t>DI </a:t>
            </a:r>
            <a:r>
              <a:rPr lang="id-ID" dirty="0" smtClean="0"/>
              <a:t>TPS</a:t>
            </a:r>
          </a:p>
          <a:p>
            <a:pPr algn="ctr"/>
            <a:r>
              <a:rPr lang="id-ID" dirty="0" smtClean="0"/>
              <a:t>PEMILIHAN </a:t>
            </a:r>
            <a:r>
              <a:rPr lang="id-ID" dirty="0" smtClean="0"/>
              <a:t>GUBERNUR</a:t>
            </a:r>
            <a:r>
              <a:rPr lang="en-AU" dirty="0" smtClean="0"/>
              <a:t> DAN </a:t>
            </a:r>
            <a:r>
              <a:rPr lang="id-ID" dirty="0" smtClean="0"/>
              <a:t>WAKIL </a:t>
            </a:r>
            <a:r>
              <a:rPr lang="id-ID" dirty="0" smtClean="0"/>
              <a:t>GUBERNUR ACEH, </a:t>
            </a:r>
            <a:r>
              <a:rPr lang="id-ID" dirty="0" smtClean="0"/>
              <a:t>WALIKOTA </a:t>
            </a:r>
            <a:r>
              <a:rPr lang="id-ID" dirty="0" smtClean="0"/>
              <a:t>DAN WAKIL WALIKOTA BANDA ACEH </a:t>
            </a:r>
            <a:endParaRPr lang="en-AU" dirty="0" smtClean="0"/>
          </a:p>
          <a:p>
            <a:pPr algn="ctr"/>
            <a:r>
              <a:rPr lang="en-AU" dirty="0" smtClean="0"/>
              <a:t>TAHUN </a:t>
            </a:r>
            <a:r>
              <a:rPr lang="id-ID" dirty="0" smtClean="0"/>
              <a:t>2017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343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DIVISI TEKNIS </a:t>
            </a:r>
            <a:r>
              <a:rPr lang="id-ID" sz="1600" dirty="0" smtClean="0"/>
              <a:t>PENYELENG</a:t>
            </a:r>
            <a:r>
              <a:rPr lang="en-AU" sz="1600" dirty="0" smtClean="0"/>
              <a:t>G</a:t>
            </a:r>
            <a:r>
              <a:rPr lang="id-ID" sz="1600" dirty="0" smtClean="0"/>
              <a:t>ARAAN </a:t>
            </a:r>
            <a:endParaRPr lang="en-AU" sz="1600" dirty="0" smtClean="0"/>
          </a:p>
          <a:p>
            <a:pPr algn="ctr"/>
            <a:r>
              <a:rPr lang="id-ID" sz="1600" dirty="0" smtClean="0"/>
              <a:t>KOMISI </a:t>
            </a:r>
            <a:r>
              <a:rPr lang="id-ID" sz="1600" dirty="0" smtClean="0"/>
              <a:t>INDEPENDEN  PEMILIHAN (KIP) </a:t>
            </a:r>
            <a:endParaRPr lang="en-AU" sz="1600" dirty="0" smtClean="0"/>
          </a:p>
          <a:p>
            <a:pPr algn="ctr"/>
            <a:r>
              <a:rPr lang="id-ID" sz="1600" dirty="0" smtClean="0"/>
              <a:t>KOTA BANDA</a:t>
            </a:r>
            <a:r>
              <a:rPr lang="en-AU" sz="1600" dirty="0" smtClean="0"/>
              <a:t> ACEH 2017</a:t>
            </a:r>
            <a:endParaRPr lang="id-ID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2399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F.  Lanjutan TUGAS KPPS dalam Rapat PEMUNGUTAN SUARA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93326"/>
            <a:ext cx="8229600" cy="5940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 b="1" i="1" dirty="0" smtClean="0">
                <a:latin typeface="Arial Narrow" pitchFamily="34" charset="0"/>
              </a:rPr>
              <a:t>- </a:t>
            </a:r>
            <a:r>
              <a:rPr lang="en-AU" sz="1600" b="1" i="1" dirty="0" err="1">
                <a:latin typeface="Arial Narrow" pitchFamily="34" charset="0"/>
              </a:rPr>
              <a:t>Pemilih</a:t>
            </a:r>
            <a:r>
              <a:rPr lang="en-AU" sz="1600" b="1" i="1" dirty="0">
                <a:latin typeface="Arial Narrow" pitchFamily="34" charset="0"/>
              </a:rPr>
              <a:t> </a:t>
            </a:r>
            <a:r>
              <a:rPr lang="en-AU" sz="1600" b="1" i="1" dirty="0" err="1">
                <a:latin typeface="Arial Narrow" pitchFamily="34" charset="0"/>
              </a:rPr>
              <a:t>datang</a:t>
            </a:r>
            <a:r>
              <a:rPr lang="en-AU" sz="1600" b="1" i="1" dirty="0">
                <a:latin typeface="Arial Narrow" pitchFamily="34" charset="0"/>
              </a:rPr>
              <a:t> </a:t>
            </a:r>
            <a:r>
              <a:rPr lang="en-AU" sz="1600" b="1" i="1" dirty="0" err="1">
                <a:latin typeface="Arial Narrow" pitchFamily="34" charset="0"/>
              </a:rPr>
              <a:t>dengan</a:t>
            </a:r>
            <a:r>
              <a:rPr lang="en-AU" sz="1600" b="1" i="1" dirty="0">
                <a:latin typeface="Arial Narrow" pitchFamily="34" charset="0"/>
              </a:rPr>
              <a:t> KTP </a:t>
            </a:r>
            <a:r>
              <a:rPr lang="en-AU" sz="1600" b="1" i="1" dirty="0" err="1">
                <a:latin typeface="Arial Narrow" pitchFamily="34" charset="0"/>
              </a:rPr>
              <a:t>elektronik</a:t>
            </a:r>
            <a:r>
              <a:rPr lang="en-AU" sz="1600" b="1" i="1" dirty="0">
                <a:latin typeface="Arial Narrow" pitchFamily="34" charset="0"/>
              </a:rPr>
              <a:t> </a:t>
            </a:r>
            <a:r>
              <a:rPr lang="en-AU" sz="1600" b="1" i="1" dirty="0" err="1">
                <a:latin typeface="Arial Narrow" pitchFamily="34" charset="0"/>
              </a:rPr>
              <a:t>atau</a:t>
            </a:r>
            <a:r>
              <a:rPr lang="en-AU" sz="1600" b="1" i="1" dirty="0">
                <a:latin typeface="Arial Narrow" pitchFamily="34" charset="0"/>
              </a:rPr>
              <a:t> Surat </a:t>
            </a:r>
            <a:r>
              <a:rPr lang="en-AU" sz="1600" b="1" i="1" dirty="0" err="1">
                <a:latin typeface="Arial Narrow" pitchFamily="34" charset="0"/>
              </a:rPr>
              <a:t>Keterangan</a:t>
            </a:r>
            <a:r>
              <a:rPr lang="en-AU" sz="1600" b="1" i="1" dirty="0">
                <a:latin typeface="Arial Narrow" pitchFamily="34" charset="0"/>
              </a:rPr>
              <a:t> </a:t>
            </a:r>
            <a:endParaRPr lang="id-ID" sz="1600" b="1" i="1" dirty="0">
              <a:latin typeface="Arial Narrow" pitchFamily="34" charset="0"/>
            </a:endParaRPr>
          </a:p>
          <a:p>
            <a:pPr marL="288925" lvl="0" indent="-288925">
              <a:tabLst>
                <a:tab pos="115888" algn="l"/>
              </a:tabLst>
            </a:pPr>
            <a:r>
              <a:rPr lang="id-ID" sz="1600" dirty="0">
                <a:latin typeface="Arial Narrow" pitchFamily="34" charset="0"/>
              </a:rPr>
              <a:t>	a.  </a:t>
            </a:r>
            <a:r>
              <a:rPr lang="en-AU" sz="1600" dirty="0" err="1">
                <a:latin typeface="Arial Narrow" pitchFamily="34" charset="0"/>
              </a:rPr>
              <a:t>Meminta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petugas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ketertiban</a:t>
            </a:r>
            <a:r>
              <a:rPr lang="en-AU" sz="1600" dirty="0">
                <a:latin typeface="Arial Narrow" pitchFamily="34" charset="0"/>
              </a:rPr>
              <a:t> TPS agar </a:t>
            </a:r>
            <a:r>
              <a:rPr lang="en-AU" sz="1600" dirty="0" err="1">
                <a:latin typeface="Arial Narrow" pitchFamily="34" charset="0"/>
              </a:rPr>
              <a:t>mengarahkan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bersangkutan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untuk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memastikan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namanya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tercantum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DPT yang </a:t>
            </a:r>
            <a:r>
              <a:rPr lang="en-AU" sz="1600" dirty="0" err="1">
                <a:latin typeface="Arial Narrow" pitchFamily="34" charset="0"/>
              </a:rPr>
              <a:t>ditempel</a:t>
            </a:r>
            <a:r>
              <a:rPr lang="en-AU" sz="1600" dirty="0">
                <a:latin typeface="Arial Narrow" pitchFamily="34" charset="0"/>
              </a:rPr>
              <a:t> di </a:t>
            </a:r>
            <a:r>
              <a:rPr lang="en-AU" sz="1600" dirty="0" err="1">
                <a:latin typeface="Arial Narrow" pitchFamily="34" charset="0"/>
              </a:rPr>
              <a:t>papan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pengumuman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atau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tidak</a:t>
            </a:r>
            <a:endParaRPr lang="id-ID" sz="1600" dirty="0">
              <a:latin typeface="Arial Narrow" pitchFamily="34" charset="0"/>
            </a:endParaRPr>
          </a:p>
          <a:p>
            <a:pPr marL="288925" lvl="0" indent="-288925">
              <a:tabLst>
                <a:tab pos="115888" algn="l"/>
              </a:tabLst>
            </a:pPr>
            <a:r>
              <a:rPr lang="id-ID" sz="1600" dirty="0">
                <a:latin typeface="Arial Narrow" pitchFamily="34" charset="0"/>
              </a:rPr>
              <a:t>	b.  </a:t>
            </a:r>
            <a:r>
              <a:rPr lang="en-AU" sz="1600" dirty="0" err="1">
                <a:latin typeface="Arial Narrow" pitchFamily="34" charset="0"/>
              </a:rPr>
              <a:t>Bila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terdaftar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nomor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urut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kedatangan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selembar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kertas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mencatat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nama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daftar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hadir</a:t>
            </a:r>
            <a:r>
              <a:rPr lang="en-AU" sz="1600" dirty="0">
                <a:latin typeface="Arial Narrow" pitchFamily="34" charset="0"/>
              </a:rPr>
              <a:t>/</a:t>
            </a:r>
            <a:r>
              <a:rPr lang="en-AU" sz="1600" dirty="0" err="1">
                <a:latin typeface="Arial Narrow" pitchFamily="34" charset="0"/>
              </a:rPr>
              <a:t>formulir</a:t>
            </a:r>
            <a:r>
              <a:rPr lang="en-AU" sz="1600" dirty="0">
                <a:latin typeface="Arial Narrow" pitchFamily="34" charset="0"/>
              </a:rPr>
              <a:t> C7</a:t>
            </a:r>
            <a:endParaRPr lang="id-ID" sz="1600" dirty="0">
              <a:latin typeface="Arial Narrow" pitchFamily="34" charset="0"/>
            </a:endParaRPr>
          </a:p>
          <a:p>
            <a:pPr marL="288925" lvl="0" indent="-288925">
              <a:tabLst>
                <a:tab pos="115888" algn="l"/>
              </a:tabLst>
            </a:pPr>
            <a:r>
              <a:rPr lang="id-ID" sz="1600" dirty="0">
                <a:latin typeface="Arial Narrow" pitchFamily="34" charset="0"/>
              </a:rPr>
              <a:t>	c.  </a:t>
            </a:r>
            <a:r>
              <a:rPr lang="en-AU" sz="1600" dirty="0" err="1">
                <a:latin typeface="Arial Narrow" pitchFamily="34" charset="0"/>
              </a:rPr>
              <a:t>Bila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tidak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terdaftar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Catat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identitas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Tambahan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terdapat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KTP </a:t>
            </a:r>
            <a:r>
              <a:rPr lang="en-AU" sz="1600" dirty="0" err="1">
                <a:latin typeface="Arial Narrow" pitchFamily="34" charset="0"/>
              </a:rPr>
              <a:t>Elektronik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atau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Keterangan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formulir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A.Tb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selanjutnya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nomor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urut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kedatangan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selembar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kertas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mencatat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nama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daftar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hadir</a:t>
            </a:r>
            <a:r>
              <a:rPr lang="en-AU" sz="1600" dirty="0">
                <a:latin typeface="Arial Narrow" pitchFamily="34" charset="0"/>
              </a:rPr>
              <a:t>/</a:t>
            </a:r>
            <a:r>
              <a:rPr lang="en-AU" sz="1600" dirty="0" err="1">
                <a:latin typeface="Arial Narrow" pitchFamily="34" charset="0"/>
              </a:rPr>
              <a:t>formulir</a:t>
            </a:r>
            <a:r>
              <a:rPr lang="en-AU" sz="1600" dirty="0">
                <a:latin typeface="Arial Narrow" pitchFamily="34" charset="0"/>
              </a:rPr>
              <a:t> C7</a:t>
            </a:r>
            <a:endParaRPr lang="id-ID" sz="1600" dirty="0">
              <a:latin typeface="Arial Narrow" pitchFamily="34" charset="0"/>
            </a:endParaRPr>
          </a:p>
          <a:p>
            <a:pPr lvl="0">
              <a:tabLst>
                <a:tab pos="115888" algn="l"/>
              </a:tabLst>
            </a:pPr>
            <a:r>
              <a:rPr lang="id-ID" sz="1600" dirty="0">
                <a:latin typeface="Arial Narrow" pitchFamily="34" charset="0"/>
              </a:rPr>
              <a:t>	d. </a:t>
            </a:r>
            <a:r>
              <a:rPr lang="en-AU" sz="1600" dirty="0" err="1">
                <a:latin typeface="Arial Narrow" pitchFamily="34" charset="0"/>
              </a:rPr>
              <a:t>Memeriksa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tanda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khusus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berupa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tinta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jari-jari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;</a:t>
            </a:r>
            <a:endParaRPr lang="id-ID" sz="1600" dirty="0">
              <a:latin typeface="Arial Narrow" pitchFamily="34" charset="0"/>
            </a:endParaRPr>
          </a:p>
          <a:p>
            <a:pPr marL="231775" lvl="0" indent="-231775">
              <a:tabLst>
                <a:tab pos="115888" algn="l"/>
              </a:tabLst>
            </a:pPr>
            <a:r>
              <a:rPr lang="id-ID" sz="1600" dirty="0">
                <a:latin typeface="Arial Narrow" pitchFamily="34" charset="0"/>
              </a:rPr>
              <a:t>	e. </a:t>
            </a:r>
            <a:r>
              <a:rPr lang="en-AU" sz="1600" dirty="0" err="1">
                <a:latin typeface="Arial Narrow" pitchFamily="34" charset="0"/>
              </a:rPr>
              <a:t>Mencatat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penggunaan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penyandang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disabilitas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formulir</a:t>
            </a:r>
            <a:r>
              <a:rPr lang="en-AU" sz="1600" dirty="0">
                <a:latin typeface="Arial Narrow" pitchFamily="34" charset="0"/>
              </a:rPr>
              <a:t> C7 </a:t>
            </a:r>
            <a:r>
              <a:rPr lang="en-AU" sz="1600" dirty="0" err="1">
                <a:latin typeface="Arial Narrow" pitchFamily="34" charset="0"/>
              </a:rPr>
              <a:t>dengan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berpedoman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salinan</a:t>
            </a:r>
            <a:r>
              <a:rPr lang="en-AU" sz="1600" dirty="0">
                <a:latin typeface="Arial Narrow" pitchFamily="34" charset="0"/>
              </a:rPr>
              <a:t> DPT </a:t>
            </a:r>
            <a:r>
              <a:rPr lang="en-AU" sz="1600" dirty="0" err="1">
                <a:latin typeface="Arial Narrow" pitchFamily="34" charset="0"/>
              </a:rPr>
              <a:t>atau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DPTb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atau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DPPh</a:t>
            </a:r>
            <a:r>
              <a:rPr lang="en-AU" sz="1600" dirty="0">
                <a:latin typeface="Arial Narrow" pitchFamily="34" charset="0"/>
              </a:rPr>
              <a:t>; </a:t>
            </a:r>
            <a:r>
              <a:rPr lang="en-AU" sz="1600" dirty="0" err="1">
                <a:latin typeface="Arial Narrow" pitchFamily="34" charset="0"/>
              </a:rPr>
              <a:t>dan</a:t>
            </a:r>
            <a:endParaRPr lang="id-ID" sz="1600" dirty="0">
              <a:latin typeface="Arial Narrow" pitchFamily="34" charset="0"/>
            </a:endParaRPr>
          </a:p>
          <a:p>
            <a:pPr marL="231775" lvl="0" indent="-231775">
              <a:tabLst>
                <a:tab pos="115888" algn="l"/>
              </a:tabLst>
            </a:pPr>
            <a:r>
              <a:rPr lang="id-ID" sz="1600" dirty="0">
                <a:latin typeface="Arial Narrow" pitchFamily="34" charset="0"/>
              </a:rPr>
              <a:t>	 f.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hal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penyandang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disabilitas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belum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terdaftar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daftar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sebagaimana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dimaksud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angka</a:t>
            </a:r>
            <a:r>
              <a:rPr lang="en-AU" sz="1600" dirty="0">
                <a:latin typeface="Arial Narrow" pitchFamily="34" charset="0"/>
              </a:rPr>
              <a:t> 7, </a:t>
            </a:r>
            <a:r>
              <a:rPr lang="en-AU" sz="1600" dirty="0" err="1">
                <a:latin typeface="Arial Narrow" pitchFamily="34" charset="0"/>
              </a:rPr>
              <a:t>petugas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melengkapi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kolom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keterangan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daftar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hadir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formulir</a:t>
            </a:r>
            <a:r>
              <a:rPr lang="en-AU" sz="1600" dirty="0">
                <a:latin typeface="Arial Narrow" pitchFamily="34" charset="0"/>
              </a:rPr>
              <a:t> C7</a:t>
            </a:r>
            <a:endParaRPr lang="id-ID" sz="1600" dirty="0">
              <a:latin typeface="Arial Narrow" pitchFamily="34" charset="0"/>
            </a:endParaRPr>
          </a:p>
          <a:p>
            <a:pPr lvl="0"/>
            <a:endParaRPr lang="en-AU" sz="1600" b="1" dirty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D</a:t>
            </a:r>
            <a:r>
              <a:rPr lang="id-ID" sz="1600" b="1" dirty="0" smtClean="0">
                <a:latin typeface="Arial Narrow" pitchFamily="34" charset="0"/>
              </a:rPr>
              <a:t>. </a:t>
            </a:r>
            <a:r>
              <a:rPr lang="en-AU" sz="1600" b="1" dirty="0" err="1" smtClean="0">
                <a:latin typeface="Arial Narrow" pitchFamily="34" charset="0"/>
              </a:rPr>
              <a:t>Anggota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>
                <a:latin typeface="Arial Narrow" pitchFamily="34" charset="0"/>
              </a:rPr>
              <a:t>KPPS </a:t>
            </a:r>
            <a:r>
              <a:rPr lang="en-AU" sz="1600" b="1" dirty="0" err="1">
                <a:latin typeface="Arial Narrow" pitchFamily="34" charset="0"/>
              </a:rPr>
              <a:t>Keenam</a:t>
            </a:r>
            <a:r>
              <a:rPr lang="en-AU" sz="1600" dirty="0">
                <a:latin typeface="Arial Narrow" pitchFamily="34" charset="0"/>
              </a:rPr>
              <a:t>, </a:t>
            </a:r>
            <a:endParaRPr lang="id-ID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bertempat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dekat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bertugas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mengatur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memastikan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memasukkan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</a:t>
            </a:r>
            <a:r>
              <a:rPr lang="id-ID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endParaRPr lang="id-ID" sz="1600" dirty="0">
              <a:latin typeface="Arial Narrow" pitchFamily="34" charset="0"/>
            </a:endParaRPr>
          </a:p>
          <a:p>
            <a:pPr lvl="0"/>
            <a:endParaRPr lang="id-ID" sz="1600" dirty="0" smtClean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E. </a:t>
            </a:r>
            <a:r>
              <a:rPr lang="en-AU" sz="1600" b="1" dirty="0" err="1" smtClean="0">
                <a:latin typeface="Arial Narrow" pitchFamily="34" charset="0"/>
              </a:rPr>
              <a:t>Anggota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>
                <a:latin typeface="Arial Narrow" pitchFamily="34" charset="0"/>
              </a:rPr>
              <a:t>KPPS </a:t>
            </a:r>
            <a:r>
              <a:rPr lang="en-AU" sz="1600" b="1" dirty="0" err="1">
                <a:latin typeface="Arial Narrow" pitchFamily="34" charset="0"/>
              </a:rPr>
              <a:t>Ketujuh</a:t>
            </a:r>
            <a:r>
              <a:rPr lang="en-AU" sz="1600" b="1" dirty="0">
                <a:latin typeface="Arial Narrow" pitchFamily="34" charset="0"/>
              </a:rPr>
              <a:t>, </a:t>
            </a:r>
            <a:endParaRPr lang="id-ID" sz="1600" b="1" dirty="0" smtClean="0">
              <a:latin typeface="Arial Narrow" pitchFamily="34" charset="0"/>
            </a:endParaRPr>
          </a:p>
          <a:p>
            <a:pPr marL="173038" lvl="0" indent="-173038">
              <a:tabLst>
                <a:tab pos="173038" algn="l"/>
              </a:tabLst>
            </a:pPr>
            <a:r>
              <a:rPr lang="id-ID" sz="1600" b="1" dirty="0">
                <a:latin typeface="Arial Narrow" pitchFamily="34" charset="0"/>
              </a:rPr>
              <a:t>	</a:t>
            </a:r>
            <a:r>
              <a:rPr lang="en-AU" sz="1600" dirty="0" err="1" smtClean="0">
                <a:latin typeface="Arial Narrow" pitchFamily="34" charset="0"/>
              </a:rPr>
              <a:t>bertempat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dekat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pintu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keluar</a:t>
            </a:r>
            <a:r>
              <a:rPr lang="en-AU" sz="1600" dirty="0">
                <a:latin typeface="Arial Narrow" pitchFamily="34" charset="0"/>
              </a:rPr>
              <a:t> TPS, </a:t>
            </a:r>
            <a:r>
              <a:rPr lang="en-AU" sz="1600" dirty="0" err="1">
                <a:latin typeface="Arial Narrow" pitchFamily="34" charset="0"/>
              </a:rPr>
              <a:t>mempunyai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tugas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mengatur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akan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keluar</a:t>
            </a:r>
            <a:r>
              <a:rPr lang="en-AU" sz="1600" dirty="0">
                <a:latin typeface="Arial Narrow" pitchFamily="34" charset="0"/>
              </a:rPr>
              <a:t> TPS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tanda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khusus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berupa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tinta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salah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satu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jari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sebagai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bukti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bahwa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bersangkutan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telah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pilihnya</a:t>
            </a:r>
            <a:endParaRPr lang="id-ID" sz="1600" dirty="0">
              <a:latin typeface="Arial Narrow" pitchFamily="34" charset="0"/>
            </a:endParaRPr>
          </a:p>
          <a:p>
            <a:pPr lvl="0"/>
            <a:endParaRPr lang="id-ID" sz="1400" dirty="0">
              <a:latin typeface="Arial Narrow" pitchFamily="34" charset="0"/>
            </a:endParaRPr>
          </a:p>
        </p:txBody>
      </p:sp>
      <p:pic>
        <p:nvPicPr>
          <p:cNvPr id="6" name="Picture 5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0" y="61722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67099"/>
            <a:ext cx="353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1" dirty="0" smtClean="0">
                <a:solidFill>
                  <a:srgbClr val="FF0000"/>
                </a:solidFill>
              </a:rPr>
              <a:t>G. </a:t>
            </a:r>
            <a:r>
              <a:rPr lang="en-AU" b="1" i="1" dirty="0" err="1" smtClean="0">
                <a:solidFill>
                  <a:srgbClr val="FF0000"/>
                </a:solidFill>
              </a:rPr>
              <a:t>Saksi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>
                <a:solidFill>
                  <a:srgbClr val="FF0000"/>
                </a:solidFill>
              </a:rPr>
              <a:t>(</a:t>
            </a:r>
            <a:r>
              <a:rPr lang="en-AU" b="1" i="1" dirty="0" err="1">
                <a:solidFill>
                  <a:srgbClr val="FF0000"/>
                </a:solidFill>
              </a:rPr>
              <a:t>pasal</a:t>
            </a:r>
            <a:r>
              <a:rPr lang="en-AU" b="1" i="1" dirty="0">
                <a:solidFill>
                  <a:srgbClr val="FF0000"/>
                </a:solidFill>
              </a:rPr>
              <a:t> 30 PKPU 14/2016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47" y="857992"/>
            <a:ext cx="7696200" cy="3077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5475" lvl="1" indent="-168275"/>
            <a:r>
              <a:rPr lang="id-ID" dirty="0" smtClean="0"/>
              <a:t>1</a:t>
            </a:r>
            <a:r>
              <a:rPr lang="id-ID" dirty="0" smtClean="0"/>
              <a:t>.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/>
              <a:t>Saksi</a:t>
            </a:r>
            <a:r>
              <a:rPr lang="en-AU" dirty="0"/>
              <a:t> paling </a:t>
            </a:r>
            <a:r>
              <a:rPr lang="en-AU" dirty="0" err="1"/>
              <a:t>banyak</a:t>
            </a:r>
            <a:r>
              <a:rPr lang="en-AU" dirty="0"/>
              <a:t> 2 (</a:t>
            </a:r>
            <a:r>
              <a:rPr lang="en-AU" dirty="0" err="1"/>
              <a:t>dua</a:t>
            </a:r>
            <a:r>
              <a:rPr lang="en-AU" dirty="0"/>
              <a:t>) </a:t>
            </a:r>
            <a:r>
              <a:rPr lang="en-AU" dirty="0" err="1"/>
              <a:t>orang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setiap</a:t>
            </a:r>
            <a:r>
              <a:rPr lang="en-AU" dirty="0"/>
              <a:t> </a:t>
            </a:r>
            <a:r>
              <a:rPr lang="en-AU" dirty="0" err="1"/>
              <a:t>Pasangan</a:t>
            </a:r>
            <a:r>
              <a:rPr lang="en-AU" dirty="0"/>
              <a:t> </a:t>
            </a:r>
            <a:r>
              <a:rPr lang="en-AU" dirty="0" err="1"/>
              <a:t>Calon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wajib</a:t>
            </a:r>
            <a:r>
              <a:rPr lang="en-AU" dirty="0"/>
              <a:t> </a:t>
            </a:r>
            <a:r>
              <a:rPr lang="en-AU" dirty="0" err="1"/>
              <a:t>membawa</a:t>
            </a:r>
            <a:r>
              <a:rPr lang="en-AU" dirty="0"/>
              <a:t> </a:t>
            </a:r>
            <a:r>
              <a:rPr lang="en-AU" dirty="0" err="1"/>
              <a:t>mandat</a:t>
            </a:r>
            <a:r>
              <a:rPr lang="en-AU" dirty="0"/>
              <a:t> </a:t>
            </a:r>
            <a:r>
              <a:rPr lang="en-AU" dirty="0" err="1"/>
              <a:t>tertulis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pasangan</a:t>
            </a:r>
            <a:r>
              <a:rPr lang="en-AU" dirty="0"/>
              <a:t> </a:t>
            </a:r>
            <a:r>
              <a:rPr lang="en-AU" dirty="0" err="1"/>
              <a:t>calon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ketua</a:t>
            </a:r>
            <a:r>
              <a:rPr lang="en-AU" dirty="0"/>
              <a:t> </a:t>
            </a:r>
            <a:r>
              <a:rPr lang="en-AU" dirty="0" err="1"/>
              <a:t>tim</a:t>
            </a:r>
            <a:r>
              <a:rPr lang="en-AU" dirty="0"/>
              <a:t> </a:t>
            </a:r>
            <a:r>
              <a:rPr lang="en-AU" dirty="0" err="1"/>
              <a:t>kampanye</a:t>
            </a:r>
            <a:endParaRPr lang="id-ID" dirty="0"/>
          </a:p>
          <a:p>
            <a:pPr lvl="1"/>
            <a:endParaRPr lang="id-ID" dirty="0" smtClean="0"/>
          </a:p>
          <a:p>
            <a:pPr marL="625475" lvl="1" indent="-168275"/>
            <a:r>
              <a:rPr lang="id-ID" dirty="0" smtClean="0"/>
              <a:t>2. </a:t>
            </a:r>
            <a:r>
              <a:rPr lang="en-AU" dirty="0" err="1" smtClean="0"/>
              <a:t>Saksi</a:t>
            </a:r>
            <a:r>
              <a:rPr lang="en-AU" dirty="0" smtClean="0"/>
              <a:t> </a:t>
            </a:r>
            <a:r>
              <a:rPr lang="en-AU" dirty="0"/>
              <a:t>yang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memasuki</a:t>
            </a:r>
            <a:r>
              <a:rPr lang="en-AU" dirty="0"/>
              <a:t> TPS </a:t>
            </a:r>
            <a:r>
              <a:rPr lang="en-AU" dirty="0" err="1"/>
              <a:t>berjumlah</a:t>
            </a:r>
            <a:r>
              <a:rPr lang="en-AU" dirty="0"/>
              <a:t> 1 (</a:t>
            </a:r>
            <a:r>
              <a:rPr lang="en-AU" dirty="0" err="1"/>
              <a:t>satu</a:t>
            </a:r>
            <a:r>
              <a:rPr lang="en-AU" dirty="0"/>
              <a:t>) </a:t>
            </a:r>
            <a:r>
              <a:rPr lang="en-AU" dirty="0" err="1"/>
              <a:t>orang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satu</a:t>
            </a:r>
            <a:r>
              <a:rPr lang="en-AU" dirty="0"/>
              <a:t> </a:t>
            </a:r>
            <a:r>
              <a:rPr lang="en-AU" dirty="0" err="1"/>
              <a:t>waktu</a:t>
            </a:r>
            <a:endParaRPr lang="id-ID" dirty="0"/>
          </a:p>
          <a:p>
            <a:pPr lvl="1"/>
            <a:endParaRPr lang="id-ID" dirty="0" smtClean="0"/>
          </a:p>
          <a:p>
            <a:pPr marL="682625" lvl="1" indent="-225425"/>
            <a:r>
              <a:rPr lang="id-ID" dirty="0" smtClean="0"/>
              <a:t>3. </a:t>
            </a:r>
            <a:r>
              <a:rPr lang="en-AU" dirty="0" err="1" smtClean="0"/>
              <a:t>Saksi</a:t>
            </a:r>
            <a:r>
              <a:rPr lang="en-AU" dirty="0" smtClean="0"/>
              <a:t> </a:t>
            </a:r>
            <a:r>
              <a:rPr lang="en-AU" dirty="0"/>
              <a:t>yang </a:t>
            </a:r>
            <a:r>
              <a:rPr lang="en-AU" dirty="0" err="1"/>
              <a:t>hadir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rapat</a:t>
            </a:r>
            <a:r>
              <a:rPr lang="en-AU" dirty="0"/>
              <a:t> </a:t>
            </a:r>
            <a:r>
              <a:rPr lang="en-AU" dirty="0" err="1"/>
              <a:t>Pemungutan</a:t>
            </a:r>
            <a:r>
              <a:rPr lang="en-AU" dirty="0"/>
              <a:t> </a:t>
            </a:r>
            <a:r>
              <a:rPr lang="en-AU" dirty="0" err="1"/>
              <a:t>Suara</a:t>
            </a:r>
            <a:r>
              <a:rPr lang="en-AU" dirty="0"/>
              <a:t> </a:t>
            </a:r>
            <a:r>
              <a:rPr lang="en-AU" dirty="0" err="1"/>
              <a:t>dilarang</a:t>
            </a:r>
            <a:r>
              <a:rPr lang="en-AU" dirty="0"/>
              <a:t> </a:t>
            </a:r>
            <a:r>
              <a:rPr lang="en-AU" dirty="0" err="1"/>
              <a:t>mengenakan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membawa</a:t>
            </a:r>
            <a:r>
              <a:rPr lang="en-AU" dirty="0"/>
              <a:t> </a:t>
            </a:r>
            <a:r>
              <a:rPr lang="en-AU" dirty="0" err="1"/>
              <a:t>atribut</a:t>
            </a:r>
            <a:r>
              <a:rPr lang="en-AU" dirty="0"/>
              <a:t> yang </a:t>
            </a:r>
            <a:r>
              <a:rPr lang="en-AU" dirty="0" err="1"/>
              <a:t>memuat</a:t>
            </a:r>
            <a:r>
              <a:rPr lang="en-AU" dirty="0"/>
              <a:t> </a:t>
            </a:r>
            <a:r>
              <a:rPr lang="en-AU" dirty="0" err="1"/>
              <a:t>nomor</a:t>
            </a:r>
            <a:r>
              <a:rPr lang="en-AU" dirty="0"/>
              <a:t>, </a:t>
            </a:r>
            <a:r>
              <a:rPr lang="en-AU" dirty="0" err="1"/>
              <a:t>nama</a:t>
            </a:r>
            <a:r>
              <a:rPr lang="en-AU" dirty="0"/>
              <a:t>, </a:t>
            </a:r>
            <a:r>
              <a:rPr lang="en-AU" dirty="0" err="1"/>
              <a:t>foto</a:t>
            </a:r>
            <a:r>
              <a:rPr lang="en-AU" dirty="0"/>
              <a:t> </a:t>
            </a:r>
            <a:r>
              <a:rPr lang="en-AU" dirty="0" err="1"/>
              <a:t>Pasangan</a:t>
            </a:r>
            <a:r>
              <a:rPr lang="en-AU" dirty="0"/>
              <a:t> </a:t>
            </a:r>
            <a:r>
              <a:rPr lang="en-AU" dirty="0" err="1"/>
              <a:t>Calon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simbol</a:t>
            </a:r>
            <a:r>
              <a:rPr lang="en-AU" dirty="0"/>
              <a:t>/</a:t>
            </a:r>
            <a:r>
              <a:rPr lang="en-AU" dirty="0" err="1"/>
              <a:t>gambar</a:t>
            </a:r>
            <a:r>
              <a:rPr lang="en-AU" dirty="0"/>
              <a:t> </a:t>
            </a:r>
            <a:r>
              <a:rPr lang="en-AU" dirty="0" err="1"/>
              <a:t>Partai</a:t>
            </a:r>
            <a:r>
              <a:rPr lang="en-AU" dirty="0"/>
              <a:t> </a:t>
            </a:r>
            <a:r>
              <a:rPr lang="en-AU" dirty="0" err="1"/>
              <a:t>Politik</a:t>
            </a:r>
            <a:endParaRPr lang="id-ID" dirty="0"/>
          </a:p>
          <a:p>
            <a:pPr lvl="0"/>
            <a:endParaRPr lang="id-ID" sz="1400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b="1" dirty="0">
                <a:solidFill>
                  <a:srgbClr val="FF0000"/>
                </a:solidFill>
              </a:rPr>
              <a:t>H</a:t>
            </a:r>
            <a:r>
              <a:rPr lang="id-ID" b="1" dirty="0" smtClean="0">
                <a:solidFill>
                  <a:srgbClr val="FF0000"/>
                </a:solidFill>
              </a:rPr>
              <a:t>. </a:t>
            </a:r>
            <a:r>
              <a:rPr lang="en-AU" b="1" i="1" dirty="0">
                <a:solidFill>
                  <a:srgbClr val="FF0000"/>
                </a:solidFill>
              </a:rPr>
              <a:t>Surat </a:t>
            </a:r>
            <a:r>
              <a:rPr lang="en-AU" b="1" i="1" dirty="0" err="1">
                <a:solidFill>
                  <a:srgbClr val="FF0000"/>
                </a:solidFill>
              </a:rPr>
              <a:t>suara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b="1" i="1" dirty="0" err="1">
                <a:solidFill>
                  <a:srgbClr val="FF0000"/>
                </a:solidFill>
              </a:rPr>
              <a:t>pengganti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826" y="4648200"/>
            <a:ext cx="7696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3038" indent="-173038"/>
            <a:r>
              <a:rPr lang="id-ID" b="1" i="1" dirty="0" smtClean="0"/>
              <a:t>- </a:t>
            </a:r>
            <a:r>
              <a:rPr lang="en-AU" b="1" i="1" dirty="0"/>
              <a:t> </a:t>
            </a:r>
            <a:r>
              <a:rPr lang="en-AU" dirty="0"/>
              <a:t>Surat </a:t>
            </a:r>
            <a:r>
              <a:rPr lang="en-AU" dirty="0" err="1"/>
              <a:t>suara</a:t>
            </a:r>
            <a:r>
              <a:rPr lang="en-AU" dirty="0"/>
              <a:t> </a:t>
            </a:r>
            <a:r>
              <a:rPr lang="en-AU" dirty="0" err="1"/>
              <a:t>pengganti</a:t>
            </a:r>
            <a:r>
              <a:rPr lang="en-AU" dirty="0"/>
              <a:t> </a:t>
            </a:r>
            <a:r>
              <a:rPr lang="en-AU" dirty="0" err="1"/>
              <a:t>karena</a:t>
            </a:r>
            <a:r>
              <a:rPr lang="en-AU" dirty="0"/>
              <a:t> </a:t>
            </a:r>
            <a:r>
              <a:rPr lang="en-AU" dirty="0" err="1"/>
              <a:t>rusak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keliru</a:t>
            </a:r>
            <a:r>
              <a:rPr lang="en-AU" dirty="0"/>
              <a:t> </a:t>
            </a:r>
            <a:r>
              <a:rPr lang="en-AU" dirty="0" err="1"/>
              <a:t>coblos</a:t>
            </a:r>
            <a:r>
              <a:rPr lang="en-AU" dirty="0"/>
              <a:t>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diberikan</a:t>
            </a:r>
            <a:r>
              <a:rPr lang="en-AU" dirty="0"/>
              <a:t> 1 kali </a:t>
            </a:r>
            <a:r>
              <a:rPr lang="en-AU" dirty="0" err="1" smtClean="0"/>
              <a:t>saja</a:t>
            </a:r>
            <a:endParaRPr lang="id-ID" dirty="0"/>
          </a:p>
        </p:txBody>
      </p:sp>
      <p:pic>
        <p:nvPicPr>
          <p:cNvPr id="8" name="Picture 7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15000" y="2286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875" y="4953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b="1" dirty="0" smtClean="0">
                <a:solidFill>
                  <a:srgbClr val="FF0000"/>
                </a:solidFill>
              </a:rPr>
              <a:t>I. </a:t>
            </a:r>
            <a:r>
              <a:rPr lang="id-ID" b="1" i="1" dirty="0" smtClean="0">
                <a:solidFill>
                  <a:srgbClr val="FF0000"/>
                </a:solidFill>
              </a:rPr>
              <a:t>Denah TPS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5" name="Picture 4" descr="1. KPPS_2017_rev_7_JAN_+_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53947" y="-214429"/>
            <a:ext cx="5279768" cy="7471538"/>
          </a:xfrm>
          <a:prstGeom prst="rect">
            <a:avLst/>
          </a:prstGeom>
        </p:spPr>
      </p:pic>
      <p:pic>
        <p:nvPicPr>
          <p:cNvPr id="6" name="Picture 5" descr="LOGO KIP BANDA ACEH BARU TAHUN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58674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83" y="31063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b="1" dirty="0" smtClean="0">
                <a:solidFill>
                  <a:srgbClr val="FF0000"/>
                </a:solidFill>
              </a:rPr>
              <a:t>J. </a:t>
            </a:r>
            <a:r>
              <a:rPr lang="id-ID" b="1" i="1" dirty="0" smtClean="0">
                <a:solidFill>
                  <a:srgbClr val="FF0000"/>
                </a:solidFill>
              </a:rPr>
              <a:t>Suara Sah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5" name="Picture 4" descr="tata cara mencoblos 2017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52199" y="-255114"/>
            <a:ext cx="4383524" cy="6570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541085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600" b="1" dirty="0" smtClean="0">
                <a:latin typeface="Arial Narrow" pitchFamily="34" charset="0"/>
              </a:rPr>
              <a:t>Surat </a:t>
            </a:r>
            <a:r>
              <a:rPr lang="en-AU" sz="1600" b="1" dirty="0" err="1" smtClean="0">
                <a:latin typeface="Arial Narrow" pitchFamily="34" charset="0"/>
              </a:rPr>
              <a:t>suara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dinyatakan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sah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apabila</a:t>
            </a:r>
            <a:r>
              <a:rPr lang="en-AU" sz="1600" b="1" dirty="0" smtClean="0">
                <a:latin typeface="Arial Narrow" pitchFamily="34" charset="0"/>
              </a:rPr>
              <a:t> :</a:t>
            </a:r>
            <a:endParaRPr lang="id-ID" sz="1600" b="1" dirty="0" smtClean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1. </a:t>
            </a:r>
            <a:r>
              <a:rPr lang="en-AU" sz="1600" dirty="0" err="1" smtClean="0">
                <a:latin typeface="Arial Narrow" pitchFamily="34" charset="0"/>
              </a:rPr>
              <a:t>surat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ditandatangani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oleh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KPPS. </a:t>
            </a:r>
            <a:endParaRPr lang="id-ID" sz="1600" dirty="0" smtClean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2. </a:t>
            </a:r>
            <a:r>
              <a:rPr lang="en-AU" sz="1600" dirty="0" err="1" smtClean="0">
                <a:latin typeface="Arial Narrow" pitchFamily="34" charset="0"/>
              </a:rPr>
              <a:t>surat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keadaan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baik</a:t>
            </a:r>
            <a:r>
              <a:rPr lang="en-AU" sz="1600" dirty="0" smtClean="0">
                <a:latin typeface="Arial Narrow" pitchFamily="34" charset="0"/>
              </a:rPr>
              <a:t> (</a:t>
            </a:r>
            <a:r>
              <a:rPr lang="en-AU" sz="1600" dirty="0" err="1" smtClean="0">
                <a:latin typeface="Arial Narrow" pitchFamily="34" charset="0"/>
              </a:rPr>
              <a:t>tidak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rusak</a:t>
            </a:r>
            <a:r>
              <a:rPr lang="en-AU" sz="1600" dirty="0" smtClean="0">
                <a:latin typeface="Arial Narrow" pitchFamily="34" charset="0"/>
              </a:rPr>
              <a:t>). </a:t>
            </a:r>
            <a:endParaRPr lang="id-ID" sz="1600" dirty="0" smtClean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3. </a:t>
            </a:r>
            <a:r>
              <a:rPr lang="en-AU" sz="1600" dirty="0" err="1" smtClean="0">
                <a:latin typeface="Arial Narrow" pitchFamily="34" charset="0"/>
              </a:rPr>
              <a:t>surat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tidak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terdapat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tanda</a:t>
            </a:r>
            <a:r>
              <a:rPr lang="en-AU" sz="1600" dirty="0" smtClean="0">
                <a:latin typeface="Arial Narrow" pitchFamily="34" charset="0"/>
              </a:rPr>
              <a:t>/</a:t>
            </a:r>
            <a:r>
              <a:rPr lang="en-AU" sz="1600" dirty="0" err="1" smtClean="0">
                <a:latin typeface="Arial Narrow" pitchFamily="34" charset="0"/>
              </a:rPr>
              <a:t>coretan</a:t>
            </a:r>
            <a:r>
              <a:rPr lang="en-AU" sz="1400" dirty="0" smtClean="0">
                <a:latin typeface="Arial Narrow" pitchFamily="34" charset="0"/>
              </a:rPr>
              <a:t>.</a:t>
            </a:r>
            <a:endParaRPr lang="id-ID" sz="1400" dirty="0">
              <a:latin typeface="Arial Narrow" pitchFamily="34" charset="0"/>
            </a:endParaRPr>
          </a:p>
        </p:txBody>
      </p:sp>
      <p:pic>
        <p:nvPicPr>
          <p:cNvPr id="7" name="Picture 6" descr="LOGO KIP BANDA ACEH BARU TAHUN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pic>
        <p:nvPicPr>
          <p:cNvPr id="5" name="Picture 4" descr="1. KPPS_2017_rev_7_JAN_+_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09428" y="-154760"/>
            <a:ext cx="5151012" cy="7289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197" y="381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k. </a:t>
            </a:r>
            <a:r>
              <a:rPr lang="en-AU" b="1" i="1" dirty="0" err="1" smtClean="0">
                <a:solidFill>
                  <a:srgbClr val="FF0000"/>
                </a:solidFill>
              </a:rPr>
              <a:t>Tugas</a:t>
            </a:r>
            <a:r>
              <a:rPr lang="en-AU" b="1" i="1" dirty="0" smtClean="0">
                <a:solidFill>
                  <a:srgbClr val="FF0000"/>
                </a:solidFill>
              </a:rPr>
              <a:t> KPPS </a:t>
            </a:r>
            <a:r>
              <a:rPr lang="en-AU" b="1" i="1" dirty="0" err="1" smtClean="0">
                <a:solidFill>
                  <a:srgbClr val="FF0000"/>
                </a:solidFill>
              </a:rPr>
              <a:t>pada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Rapat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Suara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771" y="501239"/>
            <a:ext cx="7696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AU" sz="1600" dirty="0" err="1" smtClean="0">
                <a:latin typeface="Arial Narrow" pitchFamily="34" charset="0"/>
              </a:rPr>
              <a:t>Apabila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penyelenggaraan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Gubernur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Wakil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Gubernur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diselenggarakan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bersama-sama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Bupati</a:t>
            </a:r>
            <a:r>
              <a:rPr lang="en-AU" sz="1600" dirty="0" smtClean="0">
                <a:latin typeface="Arial Narrow" pitchFamily="34" charset="0"/>
              </a:rPr>
              <a:t>/</a:t>
            </a:r>
            <a:r>
              <a:rPr lang="en-AU" sz="1600" dirty="0" err="1" smtClean="0">
                <a:latin typeface="Arial Narrow" pitchFamily="34" charset="0"/>
              </a:rPr>
              <a:t>Walikota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Wakil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Bupati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masing-masing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dibuka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terlebih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dahulu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untuk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dihitung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disortir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berdasarkan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jenis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surat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sebelum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dilakukan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endParaRPr lang="id-ID" sz="1600" dirty="0" smtClean="0">
              <a:latin typeface="Arial Narrow" pitchFamily="34" charset="0"/>
            </a:endParaRPr>
          </a:p>
          <a:p>
            <a:pPr algn="just"/>
            <a:r>
              <a:rPr lang="en-AU" sz="1600" dirty="0" err="1" smtClean="0">
                <a:latin typeface="Arial Narrow" pitchFamily="34" charset="0"/>
              </a:rPr>
              <a:t>Proses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dilakukan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gubernur</a:t>
            </a:r>
            <a:r>
              <a:rPr lang="en-AU" sz="1600" dirty="0" smtClean="0">
                <a:latin typeface="Arial Narrow" pitchFamily="34" charset="0"/>
              </a:rPr>
              <a:t>/</a:t>
            </a:r>
            <a:r>
              <a:rPr lang="en-AU" sz="1600" dirty="0" err="1" smtClean="0">
                <a:latin typeface="Arial Narrow" pitchFamily="34" charset="0"/>
              </a:rPr>
              <a:t>wakil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gubernur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terlebih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dahulu</a:t>
            </a:r>
            <a:r>
              <a:rPr lang="en-AU" sz="1600" dirty="0" smtClean="0">
                <a:latin typeface="Arial Narrow" pitchFamily="34" charset="0"/>
              </a:rPr>
              <a:t>.</a:t>
            </a:r>
            <a:endParaRPr lang="id-ID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4542" y="1981200"/>
            <a:ext cx="7957458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763" lvl="1"/>
            <a:r>
              <a:rPr lang="id-ID" sz="1600" b="1" dirty="0" smtClean="0">
                <a:latin typeface="Arial Narrow" pitchFamily="34" charset="0"/>
              </a:rPr>
              <a:t>1. </a:t>
            </a:r>
            <a:r>
              <a:rPr lang="en-AU" sz="1600" b="1" dirty="0" err="1" smtClean="0">
                <a:latin typeface="Arial Narrow" pitchFamily="34" charset="0"/>
              </a:rPr>
              <a:t>Ketua</a:t>
            </a:r>
            <a:r>
              <a:rPr lang="en-AU" sz="1600" b="1" dirty="0" smtClean="0">
                <a:latin typeface="Arial Narrow" pitchFamily="34" charset="0"/>
              </a:rPr>
              <a:t> KPPS </a:t>
            </a:r>
            <a:r>
              <a:rPr lang="en-AU" sz="1600" b="1" dirty="0" err="1" smtClean="0">
                <a:latin typeface="Arial Narrow" pitchFamily="34" charset="0"/>
              </a:rPr>
              <a:t>dibantu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Anggota</a:t>
            </a:r>
            <a:r>
              <a:rPr lang="en-AU" sz="1600" b="1" dirty="0" smtClean="0">
                <a:latin typeface="Arial Narrow" pitchFamily="34" charset="0"/>
              </a:rPr>
              <a:t> KPPS : </a:t>
            </a:r>
            <a:endParaRPr lang="id-ID" sz="1600" b="1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1. </a:t>
            </a:r>
            <a:r>
              <a:rPr lang="en-AU" sz="1600" dirty="0" err="1" smtClean="0">
                <a:latin typeface="Arial Narrow" pitchFamily="34" charset="0"/>
              </a:rPr>
              <a:t>Mengatur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tempat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perlengkapan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rapat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. (</a:t>
            </a:r>
            <a:r>
              <a:rPr lang="en-AU" sz="1600" dirty="0" err="1" smtClean="0">
                <a:latin typeface="Arial Narrow" pitchFamily="34" charset="0"/>
              </a:rPr>
              <a:t>Lihat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Denah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)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2. </a:t>
            </a:r>
            <a:r>
              <a:rPr lang="en-AU" sz="1600" dirty="0" err="1" smtClean="0">
                <a:latin typeface="Arial Narrow" pitchFamily="34" charset="0"/>
              </a:rPr>
              <a:t>Memasang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Model C1 Plano </a:t>
            </a:r>
            <a:r>
              <a:rPr lang="en-AU" sz="1600" dirty="0" err="1" smtClean="0">
                <a:latin typeface="Arial Narrow" pitchFamily="34" charset="0"/>
              </a:rPr>
              <a:t>di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papan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pengumuman</a:t>
            </a:r>
            <a:r>
              <a:rPr lang="en-AU" sz="1600" dirty="0" smtClean="0">
                <a:latin typeface="Arial Narrow" pitchFamily="34" charset="0"/>
              </a:rPr>
              <a:t>. 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 	3. </a:t>
            </a:r>
            <a:r>
              <a:rPr lang="en-AU" sz="1600" dirty="0" err="1" smtClean="0">
                <a:latin typeface="Arial Narrow" pitchFamily="34" charset="0"/>
              </a:rPr>
              <a:t>Mengatur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keperluan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administrasi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yaitu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pemungutan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sampul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kertas</a:t>
            </a:r>
            <a:r>
              <a:rPr lang="en-AU" sz="1600" dirty="0" smtClean="0">
                <a:latin typeface="Arial Narrow" pitchFamily="34" charset="0"/>
              </a:rPr>
              <a:t>/</a:t>
            </a:r>
            <a:r>
              <a:rPr lang="en-AU" sz="1600" dirty="0" err="1" smtClean="0">
                <a:latin typeface="Arial Narrow" pitchFamily="34" charset="0"/>
              </a:rPr>
              <a:t>kantong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plastik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serta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segel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pemilu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peralatan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lainnya</a:t>
            </a:r>
            <a:r>
              <a:rPr lang="en-AU" sz="1600" dirty="0" smtClean="0">
                <a:latin typeface="Arial Narrow" pitchFamily="34" charset="0"/>
              </a:rPr>
              <a:t>. 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4. </a:t>
            </a:r>
            <a:r>
              <a:rPr lang="en-AU" sz="1600" dirty="0" err="1" smtClean="0">
                <a:latin typeface="Arial Narrow" pitchFamily="34" charset="0"/>
              </a:rPr>
              <a:t>Menempatkan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dekat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meja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r>
              <a:rPr lang="en-AU" sz="1600" dirty="0" err="1" smtClean="0">
                <a:latin typeface="Arial Narrow" pitchFamily="34" charset="0"/>
              </a:rPr>
              <a:t>serta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menyiapkan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kuncinya</a:t>
            </a:r>
            <a:r>
              <a:rPr lang="en-AU" sz="1600" dirty="0" smtClean="0">
                <a:latin typeface="Arial Narrow" pitchFamily="34" charset="0"/>
              </a:rPr>
              <a:t>.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5.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r>
              <a:rPr lang="en-AU" sz="1600" dirty="0" err="1" smtClean="0">
                <a:latin typeface="Arial Narrow" pitchFamily="34" charset="0"/>
              </a:rPr>
              <a:t>mempersilakan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Anggota</a:t>
            </a:r>
            <a:r>
              <a:rPr lang="en-AU" sz="1600" dirty="0" smtClean="0">
                <a:latin typeface="Arial Narrow" pitchFamily="34" charset="0"/>
              </a:rPr>
              <a:t> KPPS, </a:t>
            </a:r>
            <a:r>
              <a:rPr lang="en-AU" sz="1600" dirty="0" err="1" smtClean="0">
                <a:latin typeface="Arial Narrow" pitchFamily="34" charset="0"/>
              </a:rPr>
              <a:t>Saksi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PPL </a:t>
            </a:r>
            <a:r>
              <a:rPr lang="en-AU" sz="1600" dirty="0" err="1" smtClean="0">
                <a:latin typeface="Arial Narrow" pitchFamily="34" charset="0"/>
              </a:rPr>
              <a:t>untuk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menempati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tempat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duduk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telah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disediakan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6. </a:t>
            </a:r>
            <a:r>
              <a:rPr lang="en-AU" sz="1600" dirty="0" err="1" smtClean="0">
                <a:latin typeface="Arial Narrow" pitchFamily="34" charset="0"/>
              </a:rPr>
              <a:t>membuka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kunci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tutup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disaksikan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oleh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semua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hadir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7. </a:t>
            </a:r>
            <a:r>
              <a:rPr lang="en-AU" sz="1600" dirty="0" err="1" smtClean="0">
                <a:latin typeface="Arial Narrow" pitchFamily="34" charset="0"/>
              </a:rPr>
              <a:t>mengeluarkan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dari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diletakkan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meja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8. </a:t>
            </a:r>
            <a:r>
              <a:rPr lang="en-AU" sz="1600" dirty="0" err="1" smtClean="0">
                <a:latin typeface="Arial Narrow" pitchFamily="34" charset="0"/>
              </a:rPr>
              <a:t>menghitung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jumlah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memberitahukan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jumlah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tersebut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kepada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hadir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mencatat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jumlahnya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9. </a:t>
            </a:r>
            <a:r>
              <a:rPr lang="en-AU" sz="1600" dirty="0" err="1" smtClean="0">
                <a:latin typeface="Arial Narrow" pitchFamily="34" charset="0"/>
              </a:rPr>
              <a:t>mencocokkan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jumlah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terdapat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jumlah</a:t>
            </a:r>
            <a:r>
              <a:rPr lang="en-AU" sz="1600" dirty="0" smtClean="0">
                <a:latin typeface="Arial Narrow" pitchFamily="34" charset="0"/>
              </a:rPr>
              <a:t> total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dari</a:t>
            </a:r>
            <a:r>
              <a:rPr lang="en-AU" sz="1600" dirty="0" smtClean="0">
                <a:latin typeface="Arial Narrow" pitchFamily="34" charset="0"/>
              </a:rPr>
              <a:t> DPT, </a:t>
            </a:r>
            <a:r>
              <a:rPr lang="en-AU" sz="1600" dirty="0" err="1" smtClean="0">
                <a:latin typeface="Arial Narrow" pitchFamily="34" charset="0"/>
              </a:rPr>
              <a:t>DPPh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DPTb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menggunakan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hak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pilih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endParaRPr lang="id-ID" sz="16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10. </a:t>
            </a:r>
            <a:r>
              <a:rPr lang="en-AU" sz="1600" dirty="0" err="1" smtClean="0">
                <a:latin typeface="Arial Narrow" pitchFamily="34" charset="0"/>
              </a:rPr>
              <a:t>mencatat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hasil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jumlah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diumumkan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sebagaimana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dimaksud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pada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huruf</a:t>
            </a:r>
            <a:r>
              <a:rPr lang="en-AU" sz="1600" dirty="0" smtClean="0">
                <a:latin typeface="Arial Narrow" pitchFamily="34" charset="0"/>
              </a:rPr>
              <a:t> d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menggunakan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</a:rPr>
              <a:t>C1</a:t>
            </a:r>
            <a:endParaRPr lang="id-ID" sz="1600" dirty="0" smtClean="0">
              <a:latin typeface="Arial Narrow" pitchFamily="34" charset="0"/>
            </a:endParaRPr>
          </a:p>
        </p:txBody>
      </p:sp>
      <p:pic>
        <p:nvPicPr>
          <p:cNvPr id="6" name="Picture 5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480" y="561201"/>
            <a:ext cx="8484920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d-ID" sz="1600" b="1" dirty="0" smtClean="0">
                <a:latin typeface="Arial Narrow" pitchFamily="34" charset="0"/>
              </a:rPr>
              <a:t>2. </a:t>
            </a:r>
            <a:r>
              <a:rPr lang="en-AU" sz="1600" b="1" dirty="0" err="1" smtClean="0">
                <a:latin typeface="Arial Narrow" pitchFamily="34" charset="0"/>
              </a:rPr>
              <a:t>Tugas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Ketua</a:t>
            </a:r>
            <a:r>
              <a:rPr lang="en-AU" sz="1600" b="1" dirty="0" smtClean="0">
                <a:latin typeface="Arial Narrow" pitchFamily="34" charset="0"/>
              </a:rPr>
              <a:t> KPPS/KPPS </a:t>
            </a:r>
            <a:r>
              <a:rPr lang="en-AU" sz="1600" b="1" dirty="0" err="1" smtClean="0">
                <a:latin typeface="Arial Narrow" pitchFamily="34" charset="0"/>
              </a:rPr>
              <a:t>Pertama</a:t>
            </a:r>
            <a:endParaRPr lang="id-ID" sz="1600" b="1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Menjelaskan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tentang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tata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cara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sah</a:t>
            </a:r>
            <a:r>
              <a:rPr lang="en-AU" sz="1600" dirty="0" smtClean="0">
                <a:latin typeface="Arial Narrow" pitchFamily="34" charset="0"/>
              </a:rPr>
              <a:t>/</a:t>
            </a:r>
            <a:r>
              <a:rPr lang="en-AU" sz="1600" dirty="0" err="1" smtClean="0">
                <a:latin typeface="Arial Narrow" pitchFamily="34" charset="0"/>
              </a:rPr>
              <a:t>tidak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sahnya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surat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Menentukan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sah</a:t>
            </a:r>
            <a:r>
              <a:rPr lang="en-AU" sz="1600" dirty="0" smtClean="0">
                <a:latin typeface="Arial Narrow" pitchFamily="34" charset="0"/>
              </a:rPr>
              <a:t>/</a:t>
            </a:r>
            <a:r>
              <a:rPr lang="en-AU" sz="1600" dirty="0" err="1" smtClean="0">
                <a:latin typeface="Arial Narrow" pitchFamily="34" charset="0"/>
              </a:rPr>
              <a:t>tidak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sahnya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surat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Memastikan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  <a:hlinkClick r:id="rId2" action="ppaction://hlinkfile"/>
              </a:rPr>
              <a:t>Model C-KWK</a:t>
            </a:r>
            <a:r>
              <a:rPr lang="en-AU" sz="1600" dirty="0" smtClean="0">
                <a:latin typeface="Arial Narrow" pitchFamily="34" charset="0"/>
                <a:hlinkClick r:id="rId3" action="ppaction://hlinkfile"/>
              </a:rPr>
              <a:t>,</a:t>
            </a:r>
            <a:r>
              <a:rPr lang="id-ID" sz="1600" dirty="0" smtClean="0">
                <a:latin typeface="Arial Narrow" pitchFamily="34" charset="0"/>
                <a:hlinkClick r:id="rId3" action="ppaction://hlinkfile"/>
              </a:rPr>
              <a:t> </a:t>
            </a:r>
            <a:r>
              <a:rPr lang="en-AU" sz="1600" dirty="0" smtClean="0">
                <a:latin typeface="Arial Narrow" pitchFamily="34" charset="0"/>
                <a:hlinkClick r:id="rId3" action="ppaction://hlinkfile"/>
              </a:rPr>
              <a:t>C1-KWK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lampirannya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telah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dibuat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benar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cermat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beberapa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rangkap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Menandatangani</a:t>
            </a:r>
            <a:r>
              <a:rPr lang="en-AU" sz="1600" dirty="0" smtClean="0">
                <a:latin typeface="Arial Narrow" pitchFamily="34" charset="0"/>
              </a:rPr>
              <a:t> C-KWK, C1-KWK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lampirannya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  <a:hlinkClick r:id="rId4" action="ppaction://hlinkfile"/>
              </a:rPr>
              <a:t>C1-KWK </a:t>
            </a:r>
            <a:r>
              <a:rPr lang="en-AU" sz="1600" dirty="0" err="1" smtClean="0">
                <a:latin typeface="Arial Narrow" pitchFamily="34" charset="0"/>
                <a:hlinkClick r:id="rId4" action="ppaction://hlinkfile"/>
              </a:rPr>
              <a:t>ukuran</a:t>
            </a:r>
            <a:r>
              <a:rPr lang="en-AU" sz="1600" dirty="0" smtClean="0">
                <a:latin typeface="Arial Narrow" pitchFamily="34" charset="0"/>
                <a:hlinkClick r:id="rId4" action="ppaction://hlinkfile"/>
              </a:rPr>
              <a:t> Plano </a:t>
            </a:r>
            <a:endParaRPr lang="id-ID" sz="1600" dirty="0" smtClean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Meminta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tanda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tangan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Saksi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menyerahkan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salinan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kepada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Saksi</a:t>
            </a:r>
            <a:r>
              <a:rPr lang="en-AU" sz="1600" dirty="0" smtClean="0">
                <a:latin typeface="Arial Narrow" pitchFamily="34" charset="0"/>
              </a:rPr>
              <a:t> &amp; PPL </a:t>
            </a:r>
            <a:endParaRPr lang="id-ID" sz="1600" dirty="0" smtClean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Memastikan</a:t>
            </a:r>
            <a:r>
              <a:rPr lang="en-AU" sz="1600" dirty="0" smtClean="0">
                <a:latin typeface="Arial Narrow" pitchFamily="34" charset="0"/>
              </a:rPr>
              <a:t> Model C1-KWK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lampiran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berhologram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dimasukkan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sampul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dimasukkan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Memastikan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semua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proses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berjalan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baik</a:t>
            </a:r>
            <a:endParaRPr lang="id-ID" sz="1600" dirty="0" smtClean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3</a:t>
            </a:r>
            <a:r>
              <a:rPr lang="id-ID" sz="1600" b="1" dirty="0" smtClean="0">
                <a:latin typeface="Arial Narrow" pitchFamily="34" charset="0"/>
              </a:rPr>
              <a:t>. </a:t>
            </a:r>
            <a:r>
              <a:rPr lang="en-AU" sz="1600" b="1" dirty="0" err="1" smtClean="0">
                <a:latin typeface="Arial Narrow" pitchFamily="34" charset="0"/>
              </a:rPr>
              <a:t>Tugas</a:t>
            </a:r>
            <a:r>
              <a:rPr lang="en-AU" sz="1600" b="1" dirty="0" smtClean="0">
                <a:latin typeface="Arial Narrow" pitchFamily="34" charset="0"/>
              </a:rPr>
              <a:t> KPPS </a:t>
            </a:r>
            <a:r>
              <a:rPr lang="en-AU" sz="1600" b="1" dirty="0" err="1" smtClean="0">
                <a:latin typeface="Arial Narrow" pitchFamily="34" charset="0"/>
              </a:rPr>
              <a:t>Kedua</a:t>
            </a:r>
            <a:r>
              <a:rPr lang="en-AU" sz="1600" b="1" dirty="0" smtClean="0">
                <a:latin typeface="Arial Narrow" pitchFamily="34" charset="0"/>
              </a:rPr>
              <a:t> :</a:t>
            </a:r>
            <a:endParaRPr lang="id-ID" sz="1600" b="1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Membuka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setiap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,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memberikan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kepada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Membantu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r>
              <a:rPr lang="en-AU" sz="1600" dirty="0" err="1" smtClean="0">
                <a:latin typeface="Arial Narrow" pitchFamily="34" charset="0"/>
              </a:rPr>
              <a:t>mengisi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C, C1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lampirannya</a:t>
            </a:r>
            <a:endParaRPr lang="id-ID" sz="1600" dirty="0" smtClean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4</a:t>
            </a:r>
            <a:r>
              <a:rPr lang="id-ID" sz="1600" b="1" dirty="0" smtClean="0">
                <a:latin typeface="Arial Narrow" pitchFamily="34" charset="0"/>
              </a:rPr>
              <a:t>. </a:t>
            </a:r>
            <a:r>
              <a:rPr lang="en-AU" sz="1600" b="1" dirty="0" err="1" smtClean="0">
                <a:latin typeface="Arial Narrow" pitchFamily="34" charset="0"/>
              </a:rPr>
              <a:t>Tugas</a:t>
            </a:r>
            <a:r>
              <a:rPr lang="en-AU" sz="1600" b="1" dirty="0" smtClean="0">
                <a:latin typeface="Arial Narrow" pitchFamily="34" charset="0"/>
              </a:rPr>
              <a:t> KPPS </a:t>
            </a:r>
            <a:r>
              <a:rPr lang="en-AU" sz="1600" b="1" dirty="0" err="1" smtClean="0">
                <a:latin typeface="Arial Narrow" pitchFamily="34" charset="0"/>
              </a:rPr>
              <a:t>Ketiga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dan</a:t>
            </a:r>
            <a:r>
              <a:rPr lang="en-AU" sz="1600" b="1" dirty="0" smtClean="0">
                <a:latin typeface="Arial Narrow" pitchFamily="34" charset="0"/>
              </a:rPr>
              <a:t> KPPS </a:t>
            </a:r>
            <a:r>
              <a:rPr lang="en-AU" sz="1600" b="1" dirty="0" err="1" smtClean="0">
                <a:latin typeface="Arial Narrow" pitchFamily="34" charset="0"/>
              </a:rPr>
              <a:t>Keempat</a:t>
            </a:r>
            <a:r>
              <a:rPr lang="en-AU" sz="1600" b="1" dirty="0" smtClean="0">
                <a:latin typeface="Arial Narrow" pitchFamily="34" charset="0"/>
              </a:rPr>
              <a:t>:</a:t>
            </a:r>
            <a:endParaRPr lang="id-ID" sz="1600" b="1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Mencatat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hasil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perolehan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calon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diumumkan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oleh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r>
              <a:rPr lang="en-AU" sz="1600" dirty="0" err="1" smtClean="0">
                <a:latin typeface="Arial Narrow" pitchFamily="34" charset="0"/>
              </a:rPr>
              <a:t>ke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C1 Plano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Melaksanakan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tugas</a:t>
            </a:r>
            <a:r>
              <a:rPr lang="en-AU" sz="1600" dirty="0" smtClean="0">
                <a:latin typeface="Arial Narrow" pitchFamily="34" charset="0"/>
              </a:rPr>
              <a:t> lain yang </a:t>
            </a:r>
            <a:r>
              <a:rPr lang="en-AU" sz="1600" dirty="0" err="1" smtClean="0">
                <a:latin typeface="Arial Narrow" pitchFamily="34" charset="0"/>
              </a:rPr>
              <a:t>diberikan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oleh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</a:t>
            </a:r>
            <a:endParaRPr lang="id-ID" sz="1600" dirty="0" smtClean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5</a:t>
            </a:r>
            <a:r>
              <a:rPr lang="id-ID" sz="1600" b="1" dirty="0" smtClean="0">
                <a:latin typeface="Arial Narrow" pitchFamily="34" charset="0"/>
              </a:rPr>
              <a:t>. </a:t>
            </a:r>
            <a:r>
              <a:rPr lang="en-AU" sz="1600" b="1" dirty="0" err="1" smtClean="0">
                <a:latin typeface="Arial Narrow" pitchFamily="34" charset="0"/>
              </a:rPr>
              <a:t>Tugas</a:t>
            </a:r>
            <a:r>
              <a:rPr lang="en-AU" sz="1600" b="1" dirty="0" smtClean="0">
                <a:latin typeface="Arial Narrow" pitchFamily="34" charset="0"/>
              </a:rPr>
              <a:t> KPPS </a:t>
            </a:r>
            <a:r>
              <a:rPr lang="en-AU" sz="1600" b="1" dirty="0" err="1" smtClean="0">
                <a:latin typeface="Arial Narrow" pitchFamily="34" charset="0"/>
              </a:rPr>
              <a:t>Kelima</a:t>
            </a:r>
            <a:r>
              <a:rPr lang="en-AU" sz="1600" b="1" dirty="0" smtClean="0">
                <a:latin typeface="Arial Narrow" pitchFamily="34" charset="0"/>
              </a:rPr>
              <a:t> :</a:t>
            </a:r>
            <a:endParaRPr lang="id-ID" sz="1600" b="1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Melipat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setelah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dibaca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oleh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Membantu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memasukkan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logistik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kotak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setelah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penghitungan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selesai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Melaksanakan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tugas</a:t>
            </a:r>
            <a:r>
              <a:rPr lang="en-AU" sz="1600" dirty="0" smtClean="0">
                <a:latin typeface="Arial Narrow" pitchFamily="34" charset="0"/>
              </a:rPr>
              <a:t> lain yang </a:t>
            </a:r>
            <a:r>
              <a:rPr lang="en-AU" sz="1600" dirty="0" err="1" smtClean="0">
                <a:latin typeface="Arial Narrow" pitchFamily="34" charset="0"/>
              </a:rPr>
              <a:t>diberikan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Ketua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</a:rPr>
              <a:t>KPPS</a:t>
            </a:r>
          </a:p>
          <a:p>
            <a:pPr lvl="0"/>
            <a:r>
              <a:rPr lang="id-ID" sz="1600" b="1" dirty="0">
                <a:latin typeface="Arial Narrow" pitchFamily="34" charset="0"/>
              </a:rPr>
              <a:t>6. </a:t>
            </a:r>
            <a:r>
              <a:rPr lang="en-AU" sz="1600" b="1" dirty="0" err="1">
                <a:latin typeface="Arial Narrow" pitchFamily="34" charset="0"/>
              </a:rPr>
              <a:t>Tugas</a:t>
            </a:r>
            <a:r>
              <a:rPr lang="en-AU" sz="1600" b="1" dirty="0">
                <a:latin typeface="Arial Narrow" pitchFamily="34" charset="0"/>
              </a:rPr>
              <a:t> KPPS </a:t>
            </a:r>
            <a:r>
              <a:rPr lang="en-AU" sz="1600" b="1" dirty="0" err="1">
                <a:latin typeface="Arial Narrow" pitchFamily="34" charset="0"/>
              </a:rPr>
              <a:t>Keenam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dan</a:t>
            </a:r>
            <a:r>
              <a:rPr lang="en-AU" sz="1600" b="1" dirty="0">
                <a:latin typeface="Arial Narrow" pitchFamily="34" charset="0"/>
              </a:rPr>
              <a:t> KPPS </a:t>
            </a:r>
            <a:r>
              <a:rPr lang="en-AU" sz="1600" b="1" dirty="0" err="1">
                <a:latin typeface="Arial Narrow" pitchFamily="34" charset="0"/>
              </a:rPr>
              <a:t>Ketujuh</a:t>
            </a:r>
            <a:r>
              <a:rPr lang="en-AU" sz="1600" b="1" dirty="0">
                <a:latin typeface="Arial Narrow" pitchFamily="34" charset="0"/>
              </a:rPr>
              <a:t> :</a:t>
            </a:r>
            <a:endParaRPr lang="id-ID" sz="1600" b="1" dirty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- </a:t>
            </a:r>
            <a:r>
              <a:rPr lang="en-AU" sz="1600" dirty="0" err="1">
                <a:latin typeface="Arial Narrow" pitchFamily="34" charset="0"/>
              </a:rPr>
              <a:t>Menyusun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sesuai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diperoleh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masing-masing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Pasangan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Calon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termasuk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surat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tidak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mengikat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setiap</a:t>
            </a:r>
            <a:r>
              <a:rPr lang="en-AU" sz="1600" dirty="0">
                <a:latin typeface="Arial Narrow" pitchFamily="34" charset="0"/>
              </a:rPr>
              <a:t> 25 </a:t>
            </a:r>
            <a:r>
              <a:rPr lang="en-AU" sz="1600" dirty="0" err="1">
                <a:latin typeface="Arial Narrow" pitchFamily="34" charset="0"/>
              </a:rPr>
              <a:t>lembar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marL="231775" lvl="0" indent="-23177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- </a:t>
            </a:r>
            <a:r>
              <a:rPr lang="en-AU" sz="1600" dirty="0" err="1">
                <a:latin typeface="Arial Narrow" pitchFamily="34" charset="0"/>
              </a:rPr>
              <a:t>Memasukkan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surat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sampul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memasukkannya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apabila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pemungutan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telah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selesai</a:t>
            </a:r>
            <a:endParaRPr lang="id-ID" sz="16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361" y="158107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k.  Lanjutan </a:t>
            </a:r>
            <a:r>
              <a:rPr lang="en-AU" b="1" i="1" dirty="0" err="1" smtClean="0">
                <a:solidFill>
                  <a:srgbClr val="FF0000"/>
                </a:solidFill>
              </a:rPr>
              <a:t>Tugas</a:t>
            </a:r>
            <a:r>
              <a:rPr lang="en-AU" b="1" i="1" dirty="0" smtClean="0">
                <a:solidFill>
                  <a:srgbClr val="FF0000"/>
                </a:solidFill>
              </a:rPr>
              <a:t> KPPS </a:t>
            </a:r>
            <a:r>
              <a:rPr lang="en-AU" b="1" i="1" dirty="0" err="1" smtClean="0">
                <a:solidFill>
                  <a:srgbClr val="FF0000"/>
                </a:solidFill>
              </a:rPr>
              <a:t>pada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Rapat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Suara</a:t>
            </a:r>
            <a:endParaRPr lang="id-ID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914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 smtClean="0">
              <a:solidFill>
                <a:srgbClr val="FF0000"/>
              </a:solidFill>
            </a:endParaRPr>
          </a:p>
          <a:p>
            <a:pPr lvl="0"/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566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 smtClean="0">
                <a:solidFill>
                  <a:srgbClr val="FF0000"/>
                </a:solidFill>
              </a:rPr>
              <a:t>l. </a:t>
            </a:r>
            <a:r>
              <a:rPr lang="en-AU" b="1" i="1" dirty="0" smtClean="0">
                <a:solidFill>
                  <a:srgbClr val="FF0000"/>
                </a:solidFill>
              </a:rPr>
              <a:t>Form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Suara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dan</a:t>
            </a:r>
            <a:r>
              <a:rPr lang="en-AU" b="1" i="1" dirty="0" smtClean="0">
                <a:solidFill>
                  <a:srgbClr val="FF0000"/>
                </a:solidFill>
              </a:rPr>
              <a:t> Tata </a:t>
            </a:r>
            <a:r>
              <a:rPr lang="en-AU" b="1" i="1" dirty="0" err="1" smtClean="0">
                <a:solidFill>
                  <a:srgbClr val="FF0000"/>
                </a:solidFill>
              </a:rPr>
              <a:t>cara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endParaRPr lang="id-ID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3400"/>
            <a:ext cx="7696200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AU" sz="1400" b="1" dirty="0" err="1" smtClean="0">
                <a:latin typeface="Arial Narrow" pitchFamily="34" charset="0"/>
              </a:rPr>
              <a:t>Pengisian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Formulir</a:t>
            </a:r>
            <a:r>
              <a:rPr lang="en-AU" sz="1400" b="1" dirty="0" smtClean="0">
                <a:latin typeface="Arial Narrow" pitchFamily="34" charset="0"/>
              </a:rPr>
              <a:t> C1, </a:t>
            </a:r>
            <a:r>
              <a:rPr lang="en-AU" sz="1400" b="1" dirty="0" err="1" smtClean="0">
                <a:latin typeface="Arial Narrow" pitchFamily="34" charset="0"/>
              </a:rPr>
              <a:t>sertifikat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hasil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penghitungan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perolehan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suara</a:t>
            </a:r>
            <a:r>
              <a:rPr lang="en-AU" sz="1400" b="1" dirty="0" smtClean="0">
                <a:latin typeface="Arial Narrow" pitchFamily="34" charset="0"/>
              </a:rPr>
              <a:t> :</a:t>
            </a:r>
            <a:endParaRPr lang="id-ID" sz="1400" b="1" dirty="0" smtClean="0">
              <a:latin typeface="Arial Narrow" pitchFamily="34" charset="0"/>
            </a:endParaRPr>
          </a:p>
          <a:p>
            <a:pPr lvl="0"/>
            <a:r>
              <a:rPr lang="id-ID" sz="1400" b="1" dirty="0" smtClean="0">
                <a:latin typeface="Arial Narrow" pitchFamily="34" charset="0"/>
              </a:rPr>
              <a:t>1. </a:t>
            </a:r>
            <a:r>
              <a:rPr lang="en-AU" sz="1400" b="1" dirty="0" smtClean="0">
                <a:latin typeface="Arial Narrow" pitchFamily="34" charset="0"/>
              </a:rPr>
              <a:t>Data </a:t>
            </a:r>
            <a:r>
              <a:rPr lang="en-AU" sz="1400" b="1" dirty="0" err="1" smtClean="0">
                <a:latin typeface="Arial Narrow" pitchFamily="34" charset="0"/>
              </a:rPr>
              <a:t>Pemilih</a:t>
            </a:r>
            <a:endParaRPr lang="id-ID" sz="1400" b="1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a.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Tetap</a:t>
            </a:r>
            <a:r>
              <a:rPr lang="en-AU" sz="1400" dirty="0" smtClean="0">
                <a:latin typeface="Arial Narrow" pitchFamily="34" charset="0"/>
              </a:rPr>
              <a:t> (DPT)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DPT TPS </a:t>
            </a:r>
            <a:r>
              <a:rPr lang="en-AU" sz="1400" dirty="0" err="1" smtClean="0">
                <a:latin typeface="Arial Narrow" pitchFamily="34" charset="0"/>
              </a:rPr>
              <a:t>bersangkutan</a:t>
            </a:r>
            <a:endParaRPr lang="id-ID" sz="14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b.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Pindahan</a:t>
            </a:r>
            <a:r>
              <a:rPr lang="en-AU" sz="1400" dirty="0" smtClean="0">
                <a:latin typeface="Arial Narrow" pitchFamily="34" charset="0"/>
              </a:rPr>
              <a:t> (</a:t>
            </a:r>
            <a:r>
              <a:rPr lang="en-AU" sz="1400" dirty="0" err="1" smtClean="0">
                <a:latin typeface="Arial Narrow" pitchFamily="34" charset="0"/>
              </a:rPr>
              <a:t>DPPh</a:t>
            </a:r>
            <a:r>
              <a:rPr lang="en-AU" sz="1400" dirty="0" smtClean="0">
                <a:latin typeface="Arial Narrow" pitchFamily="34" charset="0"/>
              </a:rPr>
              <a:t>)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DPPh</a:t>
            </a:r>
            <a:r>
              <a:rPr lang="en-AU" sz="1400" dirty="0" smtClean="0">
                <a:latin typeface="Arial Narrow" pitchFamily="34" charset="0"/>
              </a:rPr>
              <a:t>/A4</a:t>
            </a:r>
            <a:endParaRPr lang="id-ID" sz="14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c.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Tambahan</a:t>
            </a:r>
            <a:r>
              <a:rPr lang="en-AU" sz="1400" dirty="0" smtClean="0">
                <a:latin typeface="Arial Narrow" pitchFamily="34" charset="0"/>
              </a:rPr>
              <a:t> (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)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/A.5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/A5</a:t>
            </a:r>
            <a:endParaRPr lang="id-ID" sz="14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d.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= 1+2+3</a:t>
            </a:r>
            <a:endParaRPr lang="id-ID" sz="1400" dirty="0" smtClean="0">
              <a:latin typeface="Arial Narrow" pitchFamily="34" charset="0"/>
            </a:endParaRPr>
          </a:p>
          <a:p>
            <a:pPr lvl="0"/>
            <a:r>
              <a:rPr lang="id-ID" sz="1400" b="1" dirty="0" smtClean="0">
                <a:latin typeface="Arial Narrow" pitchFamily="34" charset="0"/>
              </a:rPr>
              <a:t> </a:t>
            </a:r>
            <a:r>
              <a:rPr lang="id-ID" sz="1400" b="1" dirty="0" smtClean="0">
                <a:latin typeface="Arial Narrow" pitchFamily="34" charset="0"/>
              </a:rPr>
              <a:t>2.</a:t>
            </a:r>
            <a:r>
              <a:rPr lang="en-AU" sz="1400" b="1" dirty="0" err="1" smtClean="0">
                <a:latin typeface="Arial Narrow" pitchFamily="34" charset="0"/>
              </a:rPr>
              <a:t>Pengguna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hak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pilih</a:t>
            </a:r>
            <a:endParaRPr lang="id-ID" sz="1400" b="1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400" b="1" dirty="0" smtClean="0">
                <a:latin typeface="Arial Narrow" pitchFamily="34" charset="0"/>
              </a:rPr>
              <a:t>	</a:t>
            </a:r>
            <a:r>
              <a:rPr lang="id-ID" sz="1400" dirty="0" smtClean="0">
                <a:latin typeface="Arial Narrow" pitchFamily="34" charset="0"/>
              </a:rPr>
              <a:t>a.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Tetap</a:t>
            </a:r>
            <a:r>
              <a:rPr lang="en-AU" sz="1400" dirty="0" smtClean="0">
                <a:latin typeface="Arial Narrow" pitchFamily="34" charset="0"/>
              </a:rPr>
              <a:t> (DPT)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ditandai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DPT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ada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hadir</a:t>
            </a:r>
            <a:r>
              <a:rPr lang="en-AU" sz="1400" dirty="0" smtClean="0">
                <a:latin typeface="Arial Narrow" pitchFamily="34" charset="0"/>
              </a:rPr>
              <a:t>/C7</a:t>
            </a:r>
            <a:endParaRPr lang="id-ID" sz="14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b.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Pindahan</a:t>
            </a:r>
            <a:r>
              <a:rPr lang="en-AU" sz="1400" dirty="0" smtClean="0">
                <a:latin typeface="Arial Narrow" pitchFamily="34" charset="0"/>
              </a:rPr>
              <a:t> (</a:t>
            </a:r>
            <a:r>
              <a:rPr lang="en-AU" sz="1400" dirty="0" err="1" smtClean="0">
                <a:latin typeface="Arial Narrow" pitchFamily="34" charset="0"/>
              </a:rPr>
              <a:t>DPPh</a:t>
            </a:r>
            <a:r>
              <a:rPr lang="en-AU" sz="1400" dirty="0" smtClean="0">
                <a:latin typeface="Arial Narrow" pitchFamily="34" charset="0"/>
              </a:rPr>
              <a:t>)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ditandai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DPPh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ada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hadir</a:t>
            </a:r>
            <a:r>
              <a:rPr lang="en-AU" sz="1400" dirty="0" smtClean="0">
                <a:latin typeface="Arial Narrow" pitchFamily="34" charset="0"/>
              </a:rPr>
              <a:t>/C7</a:t>
            </a:r>
            <a:endParaRPr lang="id-ID" sz="14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c.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Tambahan</a:t>
            </a:r>
            <a:r>
              <a:rPr lang="en-AU" sz="1400" dirty="0" smtClean="0">
                <a:latin typeface="Arial Narrow" pitchFamily="34" charset="0"/>
              </a:rPr>
              <a:t> (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)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/A5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/A.5</a:t>
            </a:r>
            <a:endParaRPr lang="id-ID" sz="1400" dirty="0" smtClean="0">
              <a:latin typeface="Arial Narrow" pitchFamily="34" charset="0"/>
            </a:endParaRPr>
          </a:p>
          <a:p>
            <a:pPr marL="347663" lvl="0" indent="-347663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d.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seluruh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Pengguna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= 1+2+3</a:t>
            </a:r>
            <a:endParaRPr lang="id-ID" sz="1400" dirty="0" smtClean="0">
              <a:latin typeface="Arial Narrow" pitchFamily="34" charset="0"/>
            </a:endParaRPr>
          </a:p>
          <a:p>
            <a:pPr lvl="0"/>
            <a:r>
              <a:rPr lang="id-ID" sz="1400" b="1" dirty="0" smtClean="0">
                <a:latin typeface="Arial Narrow" pitchFamily="34" charset="0"/>
              </a:rPr>
              <a:t>3</a:t>
            </a:r>
            <a:r>
              <a:rPr lang="id-ID" sz="1400" b="1" dirty="0" smtClean="0">
                <a:latin typeface="Arial Narrow" pitchFamily="34" charset="0"/>
              </a:rPr>
              <a:t>. </a:t>
            </a:r>
            <a:r>
              <a:rPr lang="en-AU" sz="1400" b="1" dirty="0" smtClean="0">
                <a:latin typeface="Arial Narrow" pitchFamily="34" charset="0"/>
              </a:rPr>
              <a:t>Surat </a:t>
            </a:r>
            <a:r>
              <a:rPr lang="en-AU" sz="1400" b="1" dirty="0" err="1" smtClean="0">
                <a:latin typeface="Arial Narrow" pitchFamily="34" charset="0"/>
              </a:rPr>
              <a:t>Suara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dirty="0" smtClean="0">
                <a:latin typeface="Arial Narrow" pitchFamily="34" charset="0"/>
              </a:rPr>
              <a:t>:</a:t>
            </a:r>
            <a:endParaRPr lang="id-ID" sz="14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400" dirty="0" smtClean="0">
                <a:latin typeface="Arial Narrow" pitchFamily="34" charset="0"/>
              </a:rPr>
              <a:t>	a.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surat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diterima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termasuk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cadangan</a:t>
            </a:r>
            <a:r>
              <a:rPr lang="en-AU" sz="1400" dirty="0" smtClean="0">
                <a:latin typeface="Arial Narrow" pitchFamily="34" charset="0"/>
              </a:rPr>
              <a:t> 2,5% = </a:t>
            </a:r>
            <a:r>
              <a:rPr lang="en-AU" sz="1400" dirty="0" err="1" smtClean="0">
                <a:latin typeface="Arial Narrow" pitchFamily="34" charset="0"/>
              </a:rPr>
              <a:t>jumlah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surat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diterima</a:t>
            </a:r>
            <a:endParaRPr lang="id-ID" sz="1400" dirty="0" smtClean="0">
              <a:latin typeface="Arial Narrow" pitchFamily="34" charset="0"/>
            </a:endParaRPr>
          </a:p>
          <a:p>
            <a:r>
              <a:rPr lang="en-AU" sz="1400" b="1" dirty="0" err="1" smtClean="0">
                <a:latin typeface="Arial Narrow" pitchFamily="34" charset="0"/>
              </a:rPr>
              <a:t>Penting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diperhatikan</a:t>
            </a:r>
            <a:r>
              <a:rPr lang="en-AU" sz="1400" b="1" dirty="0" smtClean="0">
                <a:latin typeface="Arial Narrow" pitchFamily="34" charset="0"/>
              </a:rPr>
              <a:t> :</a:t>
            </a:r>
            <a:endParaRPr lang="id-ID" sz="1400" dirty="0" smtClean="0">
              <a:latin typeface="Arial Narrow" pitchFamily="34" charset="0"/>
            </a:endParaRPr>
          </a:p>
          <a:p>
            <a:r>
              <a:rPr lang="en-AU" sz="1400" b="1" i="1" dirty="0" err="1" smtClean="0">
                <a:latin typeface="Arial Narrow" pitchFamily="34" charset="0"/>
              </a:rPr>
              <a:t>Jumlah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seluruh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pengguna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hak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pilih</a:t>
            </a:r>
            <a:r>
              <a:rPr lang="en-AU" sz="1400" b="1" i="1" dirty="0" smtClean="0">
                <a:latin typeface="Arial Narrow" pitchFamily="34" charset="0"/>
              </a:rPr>
              <a:t> = </a:t>
            </a:r>
            <a:r>
              <a:rPr lang="en-AU" sz="1400" b="1" i="1" dirty="0" err="1" smtClean="0">
                <a:latin typeface="Arial Narrow" pitchFamily="34" charset="0"/>
              </a:rPr>
              <a:t>Jumlah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surat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suara</a:t>
            </a:r>
            <a:r>
              <a:rPr lang="en-AU" sz="1400" b="1" i="1" dirty="0" smtClean="0">
                <a:latin typeface="Arial Narrow" pitchFamily="34" charset="0"/>
              </a:rPr>
              <a:t> yang </a:t>
            </a:r>
            <a:r>
              <a:rPr lang="en-AU" sz="1400" b="1" i="1" dirty="0" err="1" smtClean="0">
                <a:latin typeface="Arial Narrow" pitchFamily="34" charset="0"/>
              </a:rPr>
              <a:t>digunakan</a:t>
            </a:r>
            <a:r>
              <a:rPr lang="en-AU" sz="1400" b="1" i="1" dirty="0" smtClean="0">
                <a:latin typeface="Arial Narrow" pitchFamily="34" charset="0"/>
              </a:rPr>
              <a:t> = </a:t>
            </a:r>
            <a:r>
              <a:rPr lang="en-AU" sz="1400" b="1" i="1" dirty="0" err="1" smtClean="0">
                <a:latin typeface="Arial Narrow" pitchFamily="34" charset="0"/>
              </a:rPr>
              <a:t>Jumlah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suara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sah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dan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tidak</a:t>
            </a:r>
            <a:r>
              <a:rPr lang="en-AU" sz="1400" b="1" i="1" dirty="0" smtClean="0">
                <a:latin typeface="Arial Narrow" pitchFamily="34" charset="0"/>
              </a:rPr>
              <a:t> </a:t>
            </a:r>
            <a:r>
              <a:rPr lang="en-AU" sz="1400" b="1" i="1" dirty="0" err="1" smtClean="0">
                <a:latin typeface="Arial Narrow" pitchFamily="34" charset="0"/>
              </a:rPr>
              <a:t>sah</a:t>
            </a:r>
            <a:endParaRPr lang="id-ID" sz="1400" b="1" dirty="0" smtClean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031" y="5137275"/>
            <a:ext cx="267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m. </a:t>
            </a:r>
            <a:r>
              <a:rPr lang="en-AU" b="1" i="1" dirty="0">
                <a:solidFill>
                  <a:srgbClr val="FF0000"/>
                </a:solidFill>
              </a:rPr>
              <a:t>Tata </a:t>
            </a:r>
            <a:r>
              <a:rPr lang="en-AU" b="1" i="1" dirty="0" err="1">
                <a:solidFill>
                  <a:srgbClr val="FF0000"/>
                </a:solidFill>
              </a:rPr>
              <a:t>cara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b="1" i="1" dirty="0" err="1">
                <a:solidFill>
                  <a:srgbClr val="FF0000"/>
                </a:solidFill>
              </a:rPr>
              <a:t>perbaikan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065" y="5585714"/>
            <a:ext cx="7696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 err="1" smtClean="0">
                <a:latin typeface="Arial Narrow" pitchFamily="34" charset="0"/>
              </a:rPr>
              <a:t>Apabila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ada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kesalahan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pengisian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, </a:t>
            </a:r>
            <a:r>
              <a:rPr lang="en-AU" sz="1400" dirty="0" err="1" smtClean="0">
                <a:latin typeface="Arial Narrow" pitchFamily="34" charset="0"/>
              </a:rPr>
              <a:t>diperbaiki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dengan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cara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dicoret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dua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garis</a:t>
            </a:r>
            <a:r>
              <a:rPr lang="en-AU" sz="1400" dirty="0" smtClean="0">
                <a:latin typeface="Arial Narrow" pitchFamily="34" charset="0"/>
              </a:rPr>
              <a:t> horizontal, </a:t>
            </a:r>
            <a:r>
              <a:rPr lang="en-AU" sz="1400" dirty="0" err="1" smtClean="0">
                <a:latin typeface="Arial Narrow" pitchFamily="34" charset="0"/>
              </a:rPr>
              <a:t>ditulis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perbaikan</a:t>
            </a:r>
            <a:r>
              <a:rPr lang="en-AU" sz="1400" dirty="0" smtClean="0">
                <a:latin typeface="Arial Narrow" pitchFamily="34" charset="0"/>
              </a:rPr>
              <a:t> di </a:t>
            </a:r>
            <a:r>
              <a:rPr lang="en-AU" sz="1400" dirty="0" err="1" smtClean="0">
                <a:latin typeface="Arial Narrow" pitchFamily="34" charset="0"/>
              </a:rPr>
              <a:t>samping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salah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diparaf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oleh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ketua</a:t>
            </a:r>
            <a:r>
              <a:rPr lang="en-AU" sz="1400" dirty="0" smtClean="0">
                <a:latin typeface="Arial Narrow" pitchFamily="34" charset="0"/>
              </a:rPr>
              <a:t> KPPS</a:t>
            </a:r>
            <a:r>
              <a:rPr lang="en-AU" sz="1400" dirty="0" smtClean="0">
                <a:latin typeface="Arial Narrow" pitchFamily="34" charset="0"/>
              </a:rPr>
              <a:t>.</a:t>
            </a:r>
            <a:endParaRPr lang="id-ID" sz="1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 smtClean="0">
                <a:solidFill>
                  <a:srgbClr val="FF0000"/>
                </a:solidFill>
              </a:rPr>
              <a:t>n. </a:t>
            </a:r>
            <a:r>
              <a:rPr lang="en-AU" b="1" i="1" dirty="0" err="1" smtClean="0">
                <a:solidFill>
                  <a:srgbClr val="FF0000"/>
                </a:solidFill>
              </a:rPr>
              <a:t>Tugas</a:t>
            </a:r>
            <a:r>
              <a:rPr lang="en-AU" b="1" i="1" dirty="0" smtClean="0">
                <a:solidFill>
                  <a:srgbClr val="FF0000"/>
                </a:solidFill>
              </a:rPr>
              <a:t> KPPS </a:t>
            </a:r>
            <a:r>
              <a:rPr lang="en-AU" b="1" i="1" dirty="0" err="1" smtClean="0">
                <a:solidFill>
                  <a:srgbClr val="FF0000"/>
                </a:solidFill>
              </a:rPr>
              <a:t>pasca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r>
              <a:rPr lang="en-AU" b="1" i="1" dirty="0" smtClean="0">
                <a:solidFill>
                  <a:srgbClr val="FF0000"/>
                </a:solidFill>
              </a:rPr>
              <a:t> (</a:t>
            </a:r>
            <a:r>
              <a:rPr lang="en-AU" b="1" i="1" dirty="0" err="1" smtClean="0">
                <a:solidFill>
                  <a:srgbClr val="FF0000"/>
                </a:solidFill>
              </a:rPr>
              <a:t>pasal</a:t>
            </a:r>
            <a:r>
              <a:rPr lang="en-AU" b="1" i="1" dirty="0" smtClean="0">
                <a:solidFill>
                  <a:srgbClr val="FF0000"/>
                </a:solidFill>
              </a:rPr>
              <a:t> 55 PKPU 14/2016)</a:t>
            </a:r>
            <a:endParaRPr lang="id-ID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sz="1400" b="1" dirty="0" smtClean="0">
                <a:latin typeface="Arial Narrow" pitchFamily="34" charset="0"/>
              </a:rPr>
              <a:t>1. </a:t>
            </a:r>
            <a:r>
              <a:rPr lang="en-AU" sz="1400" b="1" dirty="0" err="1" smtClean="0">
                <a:latin typeface="Arial Narrow" pitchFamily="34" charset="0"/>
              </a:rPr>
              <a:t>Penempatan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Formulir</a:t>
            </a:r>
            <a:r>
              <a:rPr lang="en-AU" sz="1400" b="1" dirty="0" smtClean="0">
                <a:latin typeface="Arial Narrow" pitchFamily="34" charset="0"/>
              </a:rPr>
              <a:t>, </a:t>
            </a:r>
            <a:r>
              <a:rPr lang="en-AU" sz="1400" b="1" dirty="0" err="1" smtClean="0">
                <a:latin typeface="Arial Narrow" pitchFamily="34" charset="0"/>
              </a:rPr>
              <a:t>Sampul</a:t>
            </a:r>
            <a:r>
              <a:rPr lang="en-AU" sz="1400" b="1" dirty="0" smtClean="0">
                <a:latin typeface="Arial Narrow" pitchFamily="34" charset="0"/>
              </a:rPr>
              <a:t>, </a:t>
            </a:r>
            <a:r>
              <a:rPr lang="en-AU" sz="1400" b="1" dirty="0" err="1" smtClean="0">
                <a:latin typeface="Arial Narrow" pitchFamily="34" charset="0"/>
              </a:rPr>
              <a:t>dan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Alat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Kelengkapan</a:t>
            </a:r>
            <a:r>
              <a:rPr lang="en-AU" sz="1400" b="1" dirty="0" smtClean="0">
                <a:latin typeface="Arial Narrow" pitchFamily="34" charset="0"/>
              </a:rPr>
              <a:t> TPS</a:t>
            </a:r>
            <a:endParaRPr lang="id-ID" sz="1400" b="1" dirty="0">
              <a:latin typeface="Arial Narrow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3400" y="1447800"/>
            <a:ext cx="3505200" cy="1524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AU" sz="1400" b="1" dirty="0" err="1" smtClean="0">
                <a:latin typeface="Arial Narrow" pitchFamily="34" charset="0"/>
              </a:rPr>
              <a:t>Isi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dalam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kotak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ke</a:t>
            </a:r>
            <a:r>
              <a:rPr lang="en-AU" sz="1400" b="1" dirty="0" smtClean="0">
                <a:latin typeface="Arial Narrow" pitchFamily="34" charset="0"/>
              </a:rPr>
              <a:t> PPK via PPS</a:t>
            </a:r>
            <a:endParaRPr lang="id-ID" sz="1400" b="1" dirty="0" smtClean="0">
              <a:latin typeface="Arial Narrow" pitchFamily="34" charset="0"/>
            </a:endParaRPr>
          </a:p>
          <a:p>
            <a:pPr algn="ctr"/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3048000"/>
            <a:ext cx="28194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endParaRPr lang="id-ID" sz="1400" i="1" dirty="0" smtClean="0">
              <a:latin typeface="Arial Narrow" pitchFamily="34" charset="0"/>
            </a:endParaRPr>
          </a:p>
          <a:p>
            <a:pPr marL="0" lvl="2" algn="ctr"/>
            <a:endParaRPr lang="id-ID" sz="1400" i="1" dirty="0">
              <a:latin typeface="Arial Narrow" pitchFamily="34" charset="0"/>
            </a:endParaRPr>
          </a:p>
          <a:p>
            <a:pPr lvl="0"/>
            <a:endParaRPr lang="id-ID" sz="1400" dirty="0" smtClean="0">
              <a:latin typeface="Arial Narrow" pitchFamily="34" charset="0"/>
            </a:endParaRPr>
          </a:p>
          <a:p>
            <a:pPr lvl="0"/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 C, C1 </a:t>
            </a:r>
            <a:r>
              <a:rPr lang="en-AU" sz="1400" dirty="0" err="1" smtClean="0">
                <a:latin typeface="Arial Narrow" pitchFamily="34" charset="0"/>
              </a:rPr>
              <a:t>berhologram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lampiran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berhologram</a:t>
            </a:r>
            <a:r>
              <a:rPr lang="en-AU" sz="1400" dirty="0" smtClean="0">
                <a:latin typeface="Arial Narrow" pitchFamily="34" charset="0"/>
              </a:rPr>
              <a:t>, </a:t>
            </a:r>
            <a:r>
              <a:rPr lang="en-AU" sz="1400" dirty="0" err="1" smtClean="0">
                <a:latin typeface="Arial Narrow" pitchFamily="34" charset="0"/>
              </a:rPr>
              <a:t>serta</a:t>
            </a:r>
            <a:r>
              <a:rPr lang="en-AU" sz="1400" dirty="0" smtClean="0">
                <a:latin typeface="Arial Narrow" pitchFamily="34" charset="0"/>
              </a:rPr>
              <a:t> C1 Plano </a:t>
            </a:r>
            <a:r>
              <a:rPr lang="en-AU" sz="1400" dirty="0" err="1" smtClean="0">
                <a:latin typeface="Arial Narrow" pitchFamily="34" charset="0"/>
              </a:rPr>
              <a:t>berhologram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telah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diisi</a:t>
            </a:r>
            <a:r>
              <a:rPr lang="en-AU" sz="1400" dirty="0" smtClean="0">
                <a:latin typeface="Arial Narrow" pitchFamily="34" charset="0"/>
              </a:rPr>
              <a:t>;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salinan</a:t>
            </a:r>
            <a:r>
              <a:rPr lang="en-AU" sz="1400" dirty="0" smtClean="0">
                <a:latin typeface="Arial Narrow" pitchFamily="34" charset="0"/>
              </a:rPr>
              <a:t> DPT (A3), </a:t>
            </a:r>
            <a:r>
              <a:rPr lang="en-AU" sz="1400" dirty="0" err="1" smtClean="0">
                <a:latin typeface="Arial Narrow" pitchFamily="34" charset="0"/>
              </a:rPr>
              <a:t>DPPh</a:t>
            </a:r>
            <a:r>
              <a:rPr lang="en-AU" sz="1400" dirty="0" smtClean="0">
                <a:latin typeface="Arial Narrow" pitchFamily="34" charset="0"/>
              </a:rPr>
              <a:t> (A4),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DPTb</a:t>
            </a:r>
            <a:r>
              <a:rPr lang="en-AU" sz="1400" dirty="0" smtClean="0">
                <a:latin typeface="Arial Narrow" pitchFamily="34" charset="0"/>
              </a:rPr>
              <a:t> (</a:t>
            </a:r>
            <a:r>
              <a:rPr lang="en-AU" sz="1400" dirty="0" err="1" smtClean="0">
                <a:latin typeface="Arial Narrow" pitchFamily="34" charset="0"/>
              </a:rPr>
              <a:t>A.Tb</a:t>
            </a:r>
            <a:r>
              <a:rPr lang="en-AU" sz="1400" dirty="0" smtClean="0">
                <a:latin typeface="Arial Narrow" pitchFamily="34" charset="0"/>
              </a:rPr>
              <a:t>);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 C2;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 C3;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 C5;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 C6;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formulir</a:t>
            </a:r>
            <a:r>
              <a:rPr lang="en-AU" sz="1400" dirty="0" smtClean="0">
                <a:latin typeface="Arial Narrow" pitchFamily="34" charset="0"/>
              </a:rPr>
              <a:t> C7; 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Surat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tidaksah</a:t>
            </a:r>
            <a:r>
              <a:rPr lang="en-AU" sz="1400" dirty="0" smtClean="0">
                <a:latin typeface="Arial Narrow" pitchFamily="34" charset="0"/>
              </a:rPr>
              <a:t>, </a:t>
            </a: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Surat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tidak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digunakan</a:t>
            </a:r>
            <a:r>
              <a:rPr lang="en-AU" sz="1400" dirty="0" smtClean="0">
                <a:latin typeface="Arial Narrow" pitchFamily="34" charset="0"/>
              </a:rPr>
              <a:t>,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Surat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rusak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keliru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dicoblos</a:t>
            </a:r>
            <a:r>
              <a:rPr lang="en-AU" sz="1400" dirty="0" smtClean="0">
                <a:latin typeface="Arial Narrow" pitchFamily="34" charset="0"/>
              </a:rPr>
              <a:t>.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  <a:tabLst>
                <a:tab pos="173038" algn="l"/>
              </a:tabLst>
            </a:pPr>
            <a:r>
              <a:rPr lang="en-AU" sz="1400" dirty="0" err="1" smtClean="0">
                <a:latin typeface="Arial Narrow" pitchFamily="34" charset="0"/>
              </a:rPr>
              <a:t>Alat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kelengkapan</a:t>
            </a:r>
            <a:r>
              <a:rPr lang="en-AU" sz="1400" dirty="0" smtClean="0">
                <a:latin typeface="Arial Narrow" pitchFamily="34" charset="0"/>
              </a:rPr>
              <a:t> TPS.</a:t>
            </a:r>
            <a:endParaRPr lang="id-ID" sz="1400" dirty="0" smtClean="0">
              <a:latin typeface="Arial Narrow" pitchFamily="34" charset="0"/>
            </a:endParaRPr>
          </a:p>
          <a:p>
            <a:pPr marL="0" lvl="2" algn="ctr"/>
            <a:endParaRPr lang="id-ID" sz="1400" i="1" dirty="0" smtClean="0">
              <a:latin typeface="Arial Narrow" pitchFamily="34" charset="0"/>
            </a:endParaRPr>
          </a:p>
          <a:p>
            <a:pPr marL="0" lvl="2" algn="ctr"/>
            <a:endParaRPr lang="id-ID" sz="1400" i="1" dirty="0">
              <a:latin typeface="Arial Narrow" pitchFamily="34" charset="0"/>
            </a:endParaRPr>
          </a:p>
          <a:p>
            <a:pPr marL="0" lvl="2" algn="ctr"/>
            <a:endParaRPr lang="id-ID" sz="1400" dirty="0">
              <a:latin typeface="Arial Narrow" pitchFamily="34" charset="0"/>
            </a:endParaRPr>
          </a:p>
          <a:p>
            <a:pPr algn="ctr"/>
            <a:endParaRPr lang="id-ID" sz="14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1371600"/>
            <a:ext cx="2819400" cy="3581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endParaRPr lang="id-ID" sz="1400" i="1" dirty="0" smtClean="0">
              <a:latin typeface="Arial Narrow" pitchFamily="34" charset="0"/>
            </a:endParaRPr>
          </a:p>
          <a:p>
            <a:pPr marL="0" lvl="2" algn="ctr"/>
            <a:endParaRPr lang="id-ID" sz="1400" i="1" dirty="0">
              <a:latin typeface="Arial Narrow" pitchFamily="34" charset="0"/>
            </a:endParaRPr>
          </a:p>
          <a:p>
            <a:pPr lvl="0"/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</a:pP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kecil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tempat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anak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kunci</a:t>
            </a:r>
            <a:r>
              <a:rPr lang="en-AU" sz="1400" dirty="0" smtClean="0">
                <a:latin typeface="Arial Narrow" pitchFamily="34" charset="0"/>
              </a:rPr>
              <a:t>. 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</a:pP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Berita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Acara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Sertifikat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untuk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diumumkan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</a:t>
            </a:r>
            <a:r>
              <a:rPr lang="en-AU" sz="1400" dirty="0" smtClean="0">
                <a:latin typeface="Arial Narrow" pitchFamily="34" charset="0"/>
              </a:rPr>
              <a:t> PPS. 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</a:pP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Berita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Acara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Sertifikat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untuk</a:t>
            </a:r>
            <a:r>
              <a:rPr lang="en-AU" sz="1400" dirty="0" smtClean="0">
                <a:latin typeface="Arial Narrow" pitchFamily="34" charset="0"/>
              </a:rPr>
              <a:t> PPK </a:t>
            </a:r>
            <a:endParaRPr lang="id-ID" sz="1400" dirty="0" smtClean="0">
              <a:latin typeface="Arial Narrow" pitchFamily="34" charset="0"/>
            </a:endParaRPr>
          </a:p>
          <a:p>
            <a:pPr marL="342900" lvl="0" indent="-342900">
              <a:buAutoNum type="arabicPeriod"/>
            </a:pPr>
            <a:r>
              <a:rPr lang="en-AU" sz="1400" dirty="0" err="1" smtClean="0">
                <a:latin typeface="Arial Narrow" pitchFamily="34" charset="0"/>
              </a:rPr>
              <a:t>Sampul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Berita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Acara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Sertifikat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untuk</a:t>
            </a:r>
            <a:r>
              <a:rPr lang="en-AU" sz="1400" dirty="0" smtClean="0">
                <a:latin typeface="Arial Narrow" pitchFamily="34" charset="0"/>
              </a:rPr>
              <a:t> KPU </a:t>
            </a:r>
            <a:r>
              <a:rPr lang="en-AU" sz="1400" dirty="0" err="1" smtClean="0">
                <a:latin typeface="Arial Narrow" pitchFamily="34" charset="0"/>
              </a:rPr>
              <a:t>Kabupaten</a:t>
            </a:r>
            <a:r>
              <a:rPr lang="en-AU" sz="1400" dirty="0" smtClean="0">
                <a:latin typeface="Arial Narrow" pitchFamily="34" charset="0"/>
              </a:rPr>
              <a:t>/Kota</a:t>
            </a:r>
            <a:endParaRPr lang="id-ID" sz="1400" dirty="0" smtClean="0">
              <a:latin typeface="Arial Narrow" pitchFamily="34" charset="0"/>
            </a:endParaRPr>
          </a:p>
          <a:p>
            <a:pPr lvl="0"/>
            <a:endParaRPr lang="id-ID" sz="1400" dirty="0" smtClean="0">
              <a:latin typeface="Arial Narrow" pitchFamily="34" charset="0"/>
            </a:endParaRPr>
          </a:p>
          <a:p>
            <a:pPr marL="0" lvl="2" algn="ctr"/>
            <a:endParaRPr lang="id-ID" sz="1400" i="1" dirty="0" smtClean="0">
              <a:latin typeface="Arial Narrow" pitchFamily="34" charset="0"/>
            </a:endParaRPr>
          </a:p>
          <a:p>
            <a:pPr marL="0" lvl="2" algn="ctr"/>
            <a:endParaRPr lang="id-ID" sz="1400" i="1" dirty="0">
              <a:latin typeface="Arial Narrow" pitchFamily="34" charset="0"/>
            </a:endParaRPr>
          </a:p>
          <a:p>
            <a:pPr marL="0" lvl="2" algn="ctr"/>
            <a:endParaRPr lang="id-ID" sz="1400" dirty="0">
              <a:latin typeface="Arial Narrow" pitchFamily="34" charset="0"/>
            </a:endParaRPr>
          </a:p>
          <a:p>
            <a:pPr algn="ctr"/>
            <a:endParaRPr lang="id-ID" sz="1400" dirty="0">
              <a:latin typeface="Arial Narrow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334000" y="4038600"/>
            <a:ext cx="3124200" cy="1905000"/>
          </a:xfrm>
          <a:prstGeom prst="upArrow">
            <a:avLst>
              <a:gd name="adj1" fmla="val 50000"/>
              <a:gd name="adj2" fmla="val 531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>
                <a:latin typeface="Arial Narrow" pitchFamily="34" charset="0"/>
              </a:rPr>
              <a:t>Yang </a:t>
            </a:r>
            <a:r>
              <a:rPr lang="en-AU" sz="1400" b="1" dirty="0" err="1" smtClean="0">
                <a:latin typeface="Arial Narrow" pitchFamily="34" charset="0"/>
              </a:rPr>
              <a:t>di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luar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kotak</a:t>
            </a:r>
            <a:r>
              <a:rPr lang="en-AU" sz="1400" b="1" dirty="0" smtClean="0">
                <a:latin typeface="Arial Narrow" pitchFamily="34" charset="0"/>
              </a:rPr>
              <a:t> </a:t>
            </a:r>
            <a:r>
              <a:rPr lang="en-AU" sz="1400" b="1" dirty="0" err="1" smtClean="0">
                <a:latin typeface="Arial Narrow" pitchFamily="34" charset="0"/>
              </a:rPr>
              <a:t>suara</a:t>
            </a:r>
            <a:r>
              <a:rPr lang="en-AU" sz="1400" b="1" dirty="0" smtClean="0">
                <a:latin typeface="Arial Narrow" pitchFamily="34" charset="0"/>
              </a:rPr>
              <a:t> :</a:t>
            </a:r>
            <a:endParaRPr lang="id-ID" sz="1400" b="1" dirty="0" smtClean="0">
              <a:latin typeface="Arial Narrow" pitchFamily="34" charset="0"/>
            </a:endParaRPr>
          </a:p>
          <a:p>
            <a:pPr algn="ctr"/>
            <a:endParaRPr lang="id-ID" sz="1400" b="1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17686" y="1066800"/>
            <a:ext cx="8001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KPPS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wajib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menyampaikan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1 (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satu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rangkap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salinan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formulir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Model C-KWK, Model C1-KWK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lampirannya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PPK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KPU/KIP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Kabupaten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/Kota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hari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Pemungutan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Suara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melalui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PPS</a:t>
            </a:r>
            <a:endParaRPr lang="id-ID" sz="1400" b="1" dirty="0" smtClean="0"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d-ID" sz="1400" b="1" dirty="0" smtClean="0"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id-ID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KPPS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mengumumkan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salinan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formulir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Model C1- KWK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lampirannya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lingkungan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TPS yang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mudah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diakses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publik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selama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7 (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tujuh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A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hari</a:t>
            </a: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" y="52220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b="1" dirty="0" smtClean="0">
                <a:solidFill>
                  <a:srgbClr val="FF0000"/>
                </a:solidFill>
              </a:rPr>
              <a:t>n.  Lanjutan </a:t>
            </a:r>
            <a:r>
              <a:rPr lang="en-AU" b="1" i="1" dirty="0" err="1" smtClean="0">
                <a:solidFill>
                  <a:srgbClr val="FF0000"/>
                </a:solidFill>
              </a:rPr>
              <a:t>Tugas</a:t>
            </a:r>
            <a:r>
              <a:rPr lang="en-AU" b="1" i="1" dirty="0" smtClean="0">
                <a:solidFill>
                  <a:srgbClr val="FF0000"/>
                </a:solidFill>
              </a:rPr>
              <a:t> KPPS </a:t>
            </a:r>
            <a:r>
              <a:rPr lang="en-AU" b="1" i="1" dirty="0" err="1" smtClean="0">
                <a:solidFill>
                  <a:srgbClr val="FF0000"/>
                </a:solidFill>
              </a:rPr>
              <a:t>pasca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r>
              <a:rPr lang="en-AU" b="1" i="1" dirty="0" smtClean="0">
                <a:solidFill>
                  <a:srgbClr val="FF0000"/>
                </a:solidFill>
              </a:rPr>
              <a:t> (</a:t>
            </a:r>
            <a:r>
              <a:rPr lang="en-AU" b="1" i="1" dirty="0" err="1" smtClean="0">
                <a:solidFill>
                  <a:srgbClr val="FF0000"/>
                </a:solidFill>
              </a:rPr>
              <a:t>pasal</a:t>
            </a:r>
            <a:r>
              <a:rPr lang="en-AU" b="1" i="1" dirty="0" smtClean="0">
                <a:solidFill>
                  <a:srgbClr val="FF0000"/>
                </a:solidFill>
              </a:rPr>
              <a:t> 55 PKPU 14/2016)</a:t>
            </a:r>
            <a:endParaRPr lang="id-ID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" y="226763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o. </a:t>
            </a:r>
            <a:r>
              <a:rPr lang="en-AU" b="1" i="1" dirty="0" err="1" smtClean="0">
                <a:solidFill>
                  <a:srgbClr val="FF0000"/>
                </a:solidFill>
              </a:rPr>
              <a:t>Pemungutan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dan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Penghitungan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Suara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err="1" smtClean="0">
                <a:solidFill>
                  <a:srgbClr val="FF0000"/>
                </a:solidFill>
              </a:rPr>
              <a:t>Ulang</a:t>
            </a:r>
            <a:endParaRPr lang="id-ID" dirty="0" smtClean="0">
              <a:solidFill>
                <a:srgbClr val="FF0000"/>
              </a:solidFill>
            </a:endParaRPr>
          </a:p>
          <a:p>
            <a:pPr lvl="0"/>
            <a:endParaRPr lang="id-ID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430" y="2837439"/>
            <a:ext cx="800100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7663" lvl="1" indent="-342900">
              <a:buAutoNum type="arabicPeriod"/>
            </a:pPr>
            <a:r>
              <a:rPr lang="en-AU" sz="1400" dirty="0" err="1" smtClean="0">
                <a:latin typeface="Arial Narrow" pitchFamily="34" charset="0"/>
              </a:rPr>
              <a:t>Pemungutan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</a:t>
            </a:r>
            <a:r>
              <a:rPr lang="en-AU" sz="1400" dirty="0" smtClean="0">
                <a:latin typeface="Arial Narrow" pitchFamily="34" charset="0"/>
              </a:rPr>
              <a:t> TPS </a:t>
            </a:r>
            <a:r>
              <a:rPr lang="en-AU" sz="1400" dirty="0" err="1" smtClean="0">
                <a:latin typeface="Arial Narrow" pitchFamily="34" charset="0"/>
              </a:rPr>
              <a:t>dapat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diulang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apabila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terjadi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gangguan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keamanan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mengakibatkan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hasil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Pemungutan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tidak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dapat</a:t>
            </a:r>
            <a:r>
              <a:rPr lang="id-ID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digunakan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Penghitungan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tidak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dapat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dilakukan</a:t>
            </a:r>
            <a:r>
              <a:rPr lang="en-AU" sz="1400" dirty="0" smtClean="0">
                <a:latin typeface="Arial Narrow" pitchFamily="34" charset="0"/>
              </a:rPr>
              <a:t>.</a:t>
            </a:r>
            <a:endParaRPr lang="id-ID" sz="1400" dirty="0" smtClean="0">
              <a:latin typeface="Arial Narrow" pitchFamily="34" charset="0"/>
            </a:endParaRPr>
          </a:p>
          <a:p>
            <a:pPr marL="347663" lvl="1" indent="-342900"/>
            <a:endParaRPr lang="id-ID" sz="1400" dirty="0" smtClean="0">
              <a:latin typeface="Arial Narrow" pitchFamily="34" charset="0"/>
            </a:endParaRPr>
          </a:p>
          <a:p>
            <a:pPr marL="347663" lvl="1" indent="-342900">
              <a:buAutoNum type="arabicPeriod" startAt="2"/>
            </a:pPr>
            <a:r>
              <a:rPr lang="en-AU" sz="1400" dirty="0" err="1" smtClean="0">
                <a:latin typeface="Arial Narrow" pitchFamily="34" charset="0"/>
              </a:rPr>
              <a:t>Pemungutan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</a:t>
            </a:r>
            <a:r>
              <a:rPr lang="en-AU" sz="1400" dirty="0" smtClean="0">
                <a:latin typeface="Arial Narrow" pitchFamily="34" charset="0"/>
              </a:rPr>
              <a:t> TPS </a:t>
            </a:r>
            <a:r>
              <a:rPr lang="en-AU" sz="1400" dirty="0" err="1" smtClean="0">
                <a:latin typeface="Arial Narrow" pitchFamily="34" charset="0"/>
              </a:rPr>
              <a:t>dapat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diulang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apabila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dari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hasil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penelitian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pemeriksaan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Panwas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Kecamatan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terbukti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terdapat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keadaan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sebagai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berikut</a:t>
            </a:r>
            <a:r>
              <a:rPr lang="en-AU" sz="1400" dirty="0" smtClean="0">
                <a:latin typeface="Arial Narrow" pitchFamily="34" charset="0"/>
              </a:rPr>
              <a:t> : </a:t>
            </a:r>
            <a:endParaRPr lang="id-ID" sz="1400" dirty="0" smtClean="0">
              <a:latin typeface="Arial Narrow" pitchFamily="34" charset="0"/>
            </a:endParaRPr>
          </a:p>
          <a:p>
            <a:pPr marL="347663" lvl="1" indent="-342900">
              <a:tabLst>
                <a:tab pos="566738" algn="l"/>
              </a:tabLst>
            </a:pP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smtClean="0">
                <a:latin typeface="Arial Narrow" pitchFamily="34" charset="0"/>
              </a:rPr>
              <a:t>a.  </a:t>
            </a:r>
            <a:r>
              <a:rPr lang="en-AU" sz="1400" dirty="0" err="1" smtClean="0">
                <a:latin typeface="Arial Narrow" pitchFamily="34" charset="0"/>
              </a:rPr>
              <a:t>pembukaan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kotak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/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berkas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Pemungutan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Penghitungan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tidak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dilakukan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menurut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err="1" smtClean="0">
                <a:latin typeface="Arial Narrow" pitchFamily="34" charset="0"/>
              </a:rPr>
              <a:t>tata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cara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ditetapkan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dalam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peraturan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perundang-undangan</a:t>
            </a:r>
            <a:r>
              <a:rPr lang="en-AU" sz="1400" dirty="0" smtClean="0">
                <a:latin typeface="Arial Narrow" pitchFamily="34" charset="0"/>
              </a:rPr>
              <a:t>; </a:t>
            </a:r>
            <a:endParaRPr lang="id-ID" sz="1400" dirty="0" smtClean="0">
              <a:latin typeface="Arial Narrow" pitchFamily="34" charset="0"/>
            </a:endParaRPr>
          </a:p>
          <a:p>
            <a:pPr marL="347663" lvl="1" indent="-342900">
              <a:tabLst>
                <a:tab pos="566738" algn="l"/>
              </a:tabLst>
            </a:pP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smtClean="0">
                <a:latin typeface="Arial Narrow" pitchFamily="34" charset="0"/>
              </a:rPr>
              <a:t>b.  </a:t>
            </a:r>
            <a:r>
              <a:rPr lang="en-AU" sz="1400" dirty="0" err="1" smtClean="0">
                <a:latin typeface="Arial Narrow" pitchFamily="34" charset="0"/>
              </a:rPr>
              <a:t>petugas</a:t>
            </a:r>
            <a:r>
              <a:rPr lang="en-AU" sz="1400" dirty="0" smtClean="0">
                <a:latin typeface="Arial Narrow" pitchFamily="34" charset="0"/>
              </a:rPr>
              <a:t> KPPS </a:t>
            </a:r>
            <a:r>
              <a:rPr lang="en-AU" sz="1400" dirty="0" err="1" smtClean="0">
                <a:latin typeface="Arial Narrow" pitchFamily="34" charset="0"/>
              </a:rPr>
              <a:t>meminta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memberi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tanda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khusus</a:t>
            </a:r>
            <a:r>
              <a:rPr lang="en-AU" sz="1400" dirty="0" smtClean="0">
                <a:latin typeface="Arial Narrow" pitchFamily="34" charset="0"/>
              </a:rPr>
              <a:t>, </a:t>
            </a:r>
            <a:r>
              <a:rPr lang="en-AU" sz="1400" dirty="0" err="1" smtClean="0">
                <a:latin typeface="Arial Narrow" pitchFamily="34" charset="0"/>
              </a:rPr>
              <a:t>menandatangani</a:t>
            </a:r>
            <a:r>
              <a:rPr lang="en-AU" sz="1400" dirty="0" smtClean="0">
                <a:latin typeface="Arial Narrow" pitchFamily="34" charset="0"/>
              </a:rPr>
              <a:t>,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menulis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nama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err="1" smtClean="0">
                <a:latin typeface="Arial Narrow" pitchFamily="34" charset="0"/>
              </a:rPr>
              <a:t>alamatnya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pada</a:t>
            </a:r>
            <a:r>
              <a:rPr lang="en-AU" sz="1400" dirty="0" smtClean="0">
                <a:latin typeface="Arial Narrow" pitchFamily="34" charset="0"/>
              </a:rPr>
              <a:t> Surat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sudah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digunakan</a:t>
            </a:r>
            <a:r>
              <a:rPr lang="en-AU" sz="1400" dirty="0" smtClean="0">
                <a:latin typeface="Arial Narrow" pitchFamily="34" charset="0"/>
              </a:rPr>
              <a:t>; </a:t>
            </a:r>
            <a:endParaRPr lang="id-ID" sz="1400" dirty="0" smtClean="0">
              <a:latin typeface="Arial Narrow" pitchFamily="34" charset="0"/>
            </a:endParaRPr>
          </a:p>
          <a:p>
            <a:pPr marL="347663" lvl="1" indent="-342900">
              <a:tabLst>
                <a:tab pos="566738" algn="l"/>
              </a:tabLst>
            </a:pP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smtClean="0">
                <a:latin typeface="Arial Narrow" pitchFamily="34" charset="0"/>
              </a:rPr>
              <a:t>c.  </a:t>
            </a:r>
            <a:r>
              <a:rPr lang="en-AU" sz="1400" dirty="0" err="1" smtClean="0">
                <a:latin typeface="Arial Narrow" pitchFamily="34" charset="0"/>
              </a:rPr>
              <a:t>petugas</a:t>
            </a:r>
            <a:r>
              <a:rPr lang="en-AU" sz="1400" dirty="0" smtClean="0">
                <a:latin typeface="Arial Narrow" pitchFamily="34" charset="0"/>
              </a:rPr>
              <a:t> KPPS </a:t>
            </a:r>
            <a:r>
              <a:rPr lang="en-AU" sz="1400" dirty="0" err="1" smtClean="0">
                <a:latin typeface="Arial Narrow" pitchFamily="34" charset="0"/>
              </a:rPr>
              <a:t>merusak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lebih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dari</a:t>
            </a:r>
            <a:r>
              <a:rPr lang="en-AU" sz="1400" dirty="0" smtClean="0">
                <a:latin typeface="Arial Narrow" pitchFamily="34" charset="0"/>
              </a:rPr>
              <a:t> 1 (</a:t>
            </a:r>
            <a:r>
              <a:rPr lang="en-AU" sz="1400" dirty="0" err="1" smtClean="0">
                <a:latin typeface="Arial Narrow" pitchFamily="34" charset="0"/>
              </a:rPr>
              <a:t>satu</a:t>
            </a:r>
            <a:r>
              <a:rPr lang="en-AU" sz="1400" dirty="0" smtClean="0">
                <a:latin typeface="Arial Narrow" pitchFamily="34" charset="0"/>
              </a:rPr>
              <a:t>) Surat 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sudah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digunakan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oleh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sehingga</a:t>
            </a:r>
            <a:r>
              <a:rPr lang="en-AU" sz="1400" dirty="0" smtClean="0">
                <a:latin typeface="Arial Narrow" pitchFamily="34" charset="0"/>
              </a:rPr>
              <a:t> Surat </a:t>
            </a: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tersebut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menjadi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tidak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sah</a:t>
            </a:r>
            <a:r>
              <a:rPr lang="en-AU" sz="1400" dirty="0" smtClean="0">
                <a:latin typeface="Arial Narrow" pitchFamily="34" charset="0"/>
              </a:rPr>
              <a:t>; </a:t>
            </a:r>
            <a:endParaRPr lang="id-ID" sz="1400" dirty="0" smtClean="0">
              <a:latin typeface="Arial Narrow" pitchFamily="34" charset="0"/>
            </a:endParaRPr>
          </a:p>
          <a:p>
            <a:pPr marL="347663" lvl="1" indent="-342900">
              <a:tabLst>
                <a:tab pos="566738" algn="l"/>
              </a:tabLst>
            </a:pP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smtClean="0">
                <a:latin typeface="Arial Narrow" pitchFamily="34" charset="0"/>
              </a:rPr>
              <a:t>d.  </a:t>
            </a:r>
            <a:r>
              <a:rPr lang="en-AU" sz="1400" dirty="0" err="1" smtClean="0">
                <a:latin typeface="Arial Narrow" pitchFamily="34" charset="0"/>
              </a:rPr>
              <a:t>lebih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dari</a:t>
            </a:r>
            <a:r>
              <a:rPr lang="en-AU" sz="1400" dirty="0" smtClean="0">
                <a:latin typeface="Arial Narrow" pitchFamily="34" charset="0"/>
              </a:rPr>
              <a:t> 1 (</a:t>
            </a:r>
            <a:r>
              <a:rPr lang="en-AU" sz="1400" dirty="0" err="1" smtClean="0">
                <a:latin typeface="Arial Narrow" pitchFamily="34" charset="0"/>
              </a:rPr>
              <a:t>satu</a:t>
            </a:r>
            <a:r>
              <a:rPr lang="en-AU" sz="1400" dirty="0" smtClean="0">
                <a:latin typeface="Arial Narrow" pitchFamily="34" charset="0"/>
              </a:rPr>
              <a:t>) </a:t>
            </a:r>
            <a:r>
              <a:rPr lang="en-AU" sz="1400" dirty="0" err="1" smtClean="0">
                <a:latin typeface="Arial Narrow" pitchFamily="34" charset="0"/>
              </a:rPr>
              <a:t>orang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menggunakan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hak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lebih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dari</a:t>
            </a:r>
            <a:r>
              <a:rPr lang="en-AU" sz="1400" dirty="0" smtClean="0">
                <a:latin typeface="Arial Narrow" pitchFamily="34" charset="0"/>
              </a:rPr>
              <a:t> 1 (</a:t>
            </a:r>
            <a:r>
              <a:rPr lang="en-AU" sz="1400" dirty="0" err="1" smtClean="0">
                <a:latin typeface="Arial Narrow" pitchFamily="34" charset="0"/>
              </a:rPr>
              <a:t>satu</a:t>
            </a:r>
            <a:r>
              <a:rPr lang="en-AU" sz="1400" dirty="0" smtClean="0">
                <a:latin typeface="Arial Narrow" pitchFamily="34" charset="0"/>
              </a:rPr>
              <a:t>) kali </a:t>
            </a:r>
            <a:r>
              <a:rPr lang="en-AU" sz="1400" dirty="0" err="1" smtClean="0">
                <a:latin typeface="Arial Narrow" pitchFamily="34" charset="0"/>
              </a:rPr>
              <a:t>pada</a:t>
            </a:r>
            <a:r>
              <a:rPr lang="en-AU" sz="1400" dirty="0" smtClean="0">
                <a:latin typeface="Arial Narrow" pitchFamily="34" charset="0"/>
              </a:rPr>
              <a:t> TPS yang </a:t>
            </a:r>
            <a:r>
              <a:rPr lang="en-AU" sz="1400" dirty="0" err="1" smtClean="0">
                <a:latin typeface="Arial Narrow" pitchFamily="34" charset="0"/>
              </a:rPr>
              <a:t>sama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smtClean="0">
                <a:latin typeface="Arial Narrow" pitchFamily="34" charset="0"/>
              </a:rPr>
              <a:t>TPS yang </a:t>
            </a:r>
            <a:r>
              <a:rPr lang="en-AU" sz="1400" dirty="0" err="1" smtClean="0">
                <a:latin typeface="Arial Narrow" pitchFamily="34" charset="0"/>
              </a:rPr>
              <a:t>berbeda</a:t>
            </a:r>
            <a:r>
              <a:rPr lang="en-AU" sz="1400" dirty="0" smtClean="0">
                <a:latin typeface="Arial Narrow" pitchFamily="34" charset="0"/>
              </a:rPr>
              <a:t>; </a:t>
            </a:r>
            <a:r>
              <a:rPr lang="en-AU" sz="1400" dirty="0" err="1" smtClean="0">
                <a:latin typeface="Arial Narrow" pitchFamily="34" charset="0"/>
              </a:rPr>
              <a:t>dan</a:t>
            </a:r>
            <a:r>
              <a:rPr lang="en-AU" sz="1400" dirty="0" smtClean="0">
                <a:latin typeface="Arial Narrow" pitchFamily="34" charset="0"/>
              </a:rPr>
              <a:t>/</a:t>
            </a:r>
            <a:r>
              <a:rPr lang="en-AU" sz="1400" dirty="0" err="1" smtClean="0">
                <a:latin typeface="Arial Narrow" pitchFamily="34" charset="0"/>
              </a:rPr>
              <a:t>atau</a:t>
            </a:r>
            <a:r>
              <a:rPr lang="en-AU" sz="1400" dirty="0" smtClean="0">
                <a:latin typeface="Arial Narrow" pitchFamily="34" charset="0"/>
              </a:rPr>
              <a:t> </a:t>
            </a:r>
            <a:endParaRPr lang="id-ID" sz="1400" dirty="0" smtClean="0">
              <a:latin typeface="Arial Narrow" pitchFamily="34" charset="0"/>
            </a:endParaRPr>
          </a:p>
          <a:p>
            <a:pPr marL="347663" lvl="1" indent="-342900">
              <a:tabLst>
                <a:tab pos="566738" algn="l"/>
              </a:tabLst>
            </a:pP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smtClean="0">
                <a:latin typeface="Arial Narrow" pitchFamily="34" charset="0"/>
              </a:rPr>
              <a:t>e.  </a:t>
            </a:r>
            <a:r>
              <a:rPr lang="en-AU" sz="1400" dirty="0" err="1" smtClean="0">
                <a:latin typeface="Arial Narrow" pitchFamily="34" charset="0"/>
              </a:rPr>
              <a:t>lebih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dari</a:t>
            </a:r>
            <a:r>
              <a:rPr lang="en-AU" sz="1400" dirty="0" smtClean="0">
                <a:latin typeface="Arial Narrow" pitchFamily="34" charset="0"/>
              </a:rPr>
              <a:t> 1 (</a:t>
            </a:r>
            <a:r>
              <a:rPr lang="en-AU" sz="1400" dirty="0" err="1" smtClean="0">
                <a:latin typeface="Arial Narrow" pitchFamily="34" charset="0"/>
              </a:rPr>
              <a:t>satu</a:t>
            </a:r>
            <a:r>
              <a:rPr lang="en-AU" sz="1400" dirty="0" smtClean="0">
                <a:latin typeface="Arial Narrow" pitchFamily="34" charset="0"/>
              </a:rPr>
              <a:t>) </a:t>
            </a:r>
            <a:r>
              <a:rPr lang="en-AU" sz="1400" dirty="0" err="1" smtClean="0">
                <a:latin typeface="Arial Narrow" pitchFamily="34" charset="0"/>
              </a:rPr>
              <a:t>orang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yang </a:t>
            </a:r>
            <a:r>
              <a:rPr lang="en-AU" sz="1400" dirty="0" err="1" smtClean="0">
                <a:latin typeface="Arial Narrow" pitchFamily="34" charset="0"/>
              </a:rPr>
              <a:t>tidak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terdaftar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sebagai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Pemilih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mendapat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kesempatan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memberikan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id-ID" sz="1400" dirty="0" smtClean="0">
                <a:latin typeface="Arial Narrow" pitchFamily="34" charset="0"/>
              </a:rPr>
              <a:t>	</a:t>
            </a:r>
            <a:r>
              <a:rPr lang="en-AU" sz="1400" dirty="0" err="1" smtClean="0">
                <a:latin typeface="Arial Narrow" pitchFamily="34" charset="0"/>
              </a:rPr>
              <a:t>suara</a:t>
            </a:r>
            <a:r>
              <a:rPr lang="en-AU" sz="1400" dirty="0" smtClean="0">
                <a:latin typeface="Arial Narrow" pitchFamily="34" charset="0"/>
              </a:rPr>
              <a:t> </a:t>
            </a:r>
            <a:r>
              <a:rPr lang="en-AU" sz="1400" dirty="0" err="1" smtClean="0">
                <a:latin typeface="Arial Narrow" pitchFamily="34" charset="0"/>
              </a:rPr>
              <a:t>pada</a:t>
            </a:r>
            <a:r>
              <a:rPr lang="en-AU" sz="1400" dirty="0" smtClean="0">
                <a:latin typeface="Arial Narrow" pitchFamily="34" charset="0"/>
              </a:rPr>
              <a:t> TPS.</a:t>
            </a:r>
            <a:endParaRPr lang="id-ID" sz="1400" dirty="0" smtClean="0">
              <a:latin typeface="Arial Narrow" pitchFamily="34" charset="0"/>
            </a:endParaRPr>
          </a:p>
          <a:p>
            <a:endParaRPr lang="id-ID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50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A. Tugas KPPS Sebelum Hari “H”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246683"/>
              </p:ext>
            </p:extLst>
          </p:nvPr>
        </p:nvGraphicFramePr>
        <p:xfrm>
          <a:off x="533400" y="1066800"/>
          <a:ext cx="7970045" cy="5029201"/>
        </p:xfrm>
        <a:graphic>
          <a:graphicData uri="http://schemas.openxmlformats.org/drawingml/2006/table">
            <a:tbl>
              <a:tblPr/>
              <a:tblGrid>
                <a:gridCol w="1861746"/>
                <a:gridCol w="3023926"/>
                <a:gridCol w="3084373"/>
              </a:tblGrid>
              <a:tr h="3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err="1">
                          <a:latin typeface="Calibri"/>
                          <a:ea typeface="Calibri"/>
                          <a:cs typeface="Arial"/>
                        </a:rPr>
                        <a:t>Tanggal</a:t>
                      </a:r>
                      <a:endParaRPr lang="id-ID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latin typeface="Calibri"/>
                          <a:ea typeface="Calibri"/>
                          <a:cs typeface="Arial"/>
                        </a:rPr>
                        <a:t>Kegiatan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latin typeface="Calibri"/>
                          <a:ea typeface="Calibri"/>
                          <a:cs typeface="Arial"/>
                        </a:rPr>
                        <a:t>Keterangan</a:t>
                      </a:r>
                      <a:endParaRPr lang="id-ID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latin typeface="Arial Narrow" pitchFamily="34" charset="0"/>
                          <a:ea typeface="Calibri"/>
                          <a:cs typeface="Arial"/>
                        </a:rPr>
                        <a:t>6-12 </a:t>
                      </a:r>
                      <a:r>
                        <a:rPr lang="en-AU" sz="1600" b="1" dirty="0" err="1">
                          <a:latin typeface="Arial Narrow" pitchFamily="34" charset="0"/>
                          <a:ea typeface="Calibri"/>
                          <a:cs typeface="Arial"/>
                        </a:rPr>
                        <a:t>Februari</a:t>
                      </a:r>
                      <a:r>
                        <a:rPr lang="en-AU" sz="1600" b="1" dirty="0">
                          <a:latin typeface="Arial Narrow" pitchFamily="34" charset="0"/>
                          <a:ea typeface="Calibri"/>
                          <a:cs typeface="Arial"/>
                        </a:rPr>
                        <a:t> 2017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Membagikan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C6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kepada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pemilih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Pemilih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menanda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tangani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tanda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terima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dapat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diterima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oleh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keluarga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(PKPU 7/2016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pasal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14 PKPU 14/2016)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latin typeface="Arial Narrow" pitchFamily="34" charset="0"/>
                          <a:ea typeface="Calibri"/>
                          <a:cs typeface="Arial"/>
                        </a:rPr>
                        <a:t>9-10 Februari 2017</a:t>
                      </a:r>
                      <a:endParaRPr lang="id-ID" sz="160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Mengumumkan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hari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,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tanggal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,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waktu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,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nama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TPS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kepada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pemilih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di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wilayah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kerjanya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,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menurut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tatacara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yang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lazim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dilakukan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Menurut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tatacara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yang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lazim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dilakukan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(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Pasal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13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ayat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2 PKPU 14/2016)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latin typeface="Arial Narrow" pitchFamily="34" charset="0"/>
                          <a:ea typeface="Calibri"/>
                          <a:cs typeface="Arial"/>
                        </a:rPr>
                        <a:t>14 Februari 2017</a:t>
                      </a:r>
                      <a:endParaRPr lang="id-ID" sz="160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latin typeface="Arial Narrow" pitchFamily="34" charset="0"/>
                          <a:ea typeface="Calibri"/>
                          <a:cs typeface="Arial"/>
                        </a:rPr>
                        <a:t>Mengembalikan C6 yang tidak dapat diserahkan kepada PPS</a:t>
                      </a:r>
                      <a:endParaRPr lang="id-ID" sz="160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Isi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  <a:hlinkClick r:id="rId3" action="ppaction://hlinkfile"/>
                        </a:rPr>
                        <a:t>BA model D1-KWK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.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Dibuat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rangkap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2, 1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utk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KPPS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utk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PPS (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Pasal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16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ayat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 &amp; 2 PPKPU 14/2016)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>
                          <a:latin typeface="Arial Narrow" pitchFamily="34" charset="0"/>
                          <a:ea typeface="Calibri"/>
                          <a:cs typeface="Arial"/>
                        </a:rPr>
                        <a:t>14 Februari 2017</a:t>
                      </a:r>
                      <a:endParaRPr lang="id-ID" sz="160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Mempersiapkan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lokasi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pembuatan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TPS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Ingat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lokasi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terjangkau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dan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ramah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disabilitas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(</a:t>
                      </a:r>
                      <a:r>
                        <a:rPr lang="en-AU" sz="1600" dirty="0" err="1">
                          <a:latin typeface="Arial Narrow" pitchFamily="34" charset="0"/>
                          <a:ea typeface="Calibri"/>
                          <a:cs typeface="Arial"/>
                        </a:rPr>
                        <a:t>Pasal</a:t>
                      </a:r>
                      <a:r>
                        <a:rPr lang="en-AU" sz="1600" dirty="0">
                          <a:latin typeface="Arial Narrow" pitchFamily="34" charset="0"/>
                          <a:ea typeface="Calibri"/>
                          <a:cs typeface="Arial"/>
                        </a:rPr>
                        <a:t> 17 PKPU 14/2016)</a:t>
                      </a:r>
                      <a:endParaRPr lang="id-ID" sz="1600" dirty="0">
                        <a:latin typeface="Arial Narrow" pitchFamily="34" charset="0"/>
                        <a:ea typeface="Calibri"/>
                        <a:cs typeface="Arial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B. Perlengkapan Logistik TPS pada hari “H”</a:t>
            </a:r>
          </a:p>
          <a:p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id-ID" b="1" dirty="0" smtClean="0">
                <a:solidFill>
                  <a:srgbClr val="FF0000"/>
                </a:solidFill>
              </a:rPr>
              <a:t>     (Ketua KPPS memastikan perlengkapan TPS)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290" y="3124200"/>
            <a:ext cx="28194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endParaRPr lang="id-ID" sz="1400" i="1" dirty="0" smtClean="0">
              <a:latin typeface="Arial Narrow" pitchFamily="34" charset="0"/>
            </a:endParaRPr>
          </a:p>
          <a:p>
            <a:pPr marL="0" lvl="2" algn="ctr"/>
            <a:endParaRPr lang="id-ID" sz="1400" i="1" dirty="0" smtClean="0">
              <a:latin typeface="Arial Narrow" pitchFamily="34" charset="0"/>
            </a:endParaRPr>
          </a:p>
          <a:p>
            <a:pPr marL="0" lvl="2" algn="ctr"/>
            <a:r>
              <a:rPr lang="en-AU" sz="1600" b="1" i="1" dirty="0" smtClean="0">
                <a:latin typeface="Arial Narrow" pitchFamily="34" charset="0"/>
              </a:rPr>
              <a:t>Yang </a:t>
            </a:r>
            <a:r>
              <a:rPr lang="en-AU" sz="1600" b="1" i="1" dirty="0" err="1">
                <a:latin typeface="Arial Narrow" pitchFamily="34" charset="0"/>
              </a:rPr>
              <a:t>diterima</a:t>
            </a:r>
            <a:r>
              <a:rPr lang="en-AU" sz="1600" b="1" i="1" dirty="0">
                <a:latin typeface="Arial Narrow" pitchFamily="34" charset="0"/>
              </a:rPr>
              <a:t> di </a:t>
            </a:r>
            <a:r>
              <a:rPr lang="en-AU" sz="1600" b="1" i="1" dirty="0" err="1">
                <a:latin typeface="Arial Narrow" pitchFamily="34" charset="0"/>
              </a:rPr>
              <a:t>dalam</a:t>
            </a:r>
            <a:r>
              <a:rPr lang="en-AU" sz="1600" b="1" i="1" dirty="0">
                <a:latin typeface="Arial Narrow" pitchFamily="34" charset="0"/>
              </a:rPr>
              <a:t> Kotak </a:t>
            </a:r>
            <a:r>
              <a:rPr lang="en-AU" sz="1600" b="1" i="1" dirty="0" err="1">
                <a:latin typeface="Arial Narrow" pitchFamily="34" charset="0"/>
              </a:rPr>
              <a:t>Suara</a:t>
            </a:r>
            <a:r>
              <a:rPr lang="en-AU" sz="1600" b="1" i="1" dirty="0">
                <a:latin typeface="Arial Narrow" pitchFamily="34" charset="0"/>
              </a:rPr>
              <a:t> </a:t>
            </a:r>
            <a:r>
              <a:rPr lang="en-AU" sz="1600" b="1" i="1" dirty="0" smtClean="0">
                <a:latin typeface="Arial Narrow" pitchFamily="34" charset="0"/>
              </a:rPr>
              <a:t>:</a:t>
            </a:r>
            <a:endParaRPr lang="id-ID" sz="1600" b="1" i="1" dirty="0" smtClean="0">
              <a:latin typeface="Arial Narrow" pitchFamily="34" charset="0"/>
            </a:endParaRPr>
          </a:p>
          <a:p>
            <a:pPr lvl="0"/>
            <a:r>
              <a:rPr lang="en-AU" sz="1600" dirty="0" smtClean="0">
                <a:latin typeface="Arial Narrow" pitchFamily="34" charset="0"/>
              </a:rPr>
              <a:t>- </a:t>
            </a:r>
            <a:r>
              <a:rPr lang="en-AU" sz="1600" dirty="0" smtClean="0">
                <a:latin typeface="Arial Narrow" pitchFamily="34" charset="0"/>
              </a:rPr>
              <a:t>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Tinta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Segel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Sampul</a:t>
            </a:r>
            <a:r>
              <a:rPr lang="en-AU" sz="1600" dirty="0" smtClean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>
              <a:tabLst>
                <a:tab pos="57150" algn="l"/>
              </a:tabLst>
            </a:pP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Model C (</a:t>
            </a:r>
            <a:r>
              <a:rPr lang="en-AU" sz="1600" dirty="0">
                <a:latin typeface="Arial Narrow" pitchFamily="34" charset="0"/>
                <a:hlinkClick r:id="rId2" action="ppaction://hlinkfile"/>
              </a:rPr>
              <a:t>C1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id-ID" sz="1600" dirty="0" smtClean="0">
                <a:latin typeface="Arial Narrow" pitchFamily="34" charset="0"/>
              </a:rPr>
              <a:t>  	 </a:t>
            </a:r>
            <a:r>
              <a:rPr lang="en-AU" sz="1600" dirty="0" err="1" smtClean="0">
                <a:latin typeface="Arial Narrow" pitchFamily="34" charset="0"/>
              </a:rPr>
              <a:t>Lampirannya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>
                <a:latin typeface="Arial Narrow" pitchFamily="34" charset="0"/>
                <a:hlinkClick r:id="rId3" action="ppaction://hlinkfile"/>
              </a:rPr>
              <a:t>C1 Plano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>
                <a:latin typeface="Arial Narrow" pitchFamily="34" charset="0"/>
                <a:hlinkClick r:id="rId4" action="ppaction://hlinkfile"/>
              </a:rPr>
              <a:t>C2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>
                <a:latin typeface="Arial Narrow" pitchFamily="34" charset="0"/>
                <a:hlinkClick r:id="rId5" action="ppaction://hlinkfile"/>
              </a:rPr>
              <a:t>C3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>
                <a:latin typeface="Arial Narrow" pitchFamily="34" charset="0"/>
                <a:hlinkClick r:id="rId6" action="ppaction://hlinkfile"/>
              </a:rPr>
              <a:t>C4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id-ID" sz="1600" dirty="0" smtClean="0">
                <a:latin typeface="Arial Narrow" pitchFamily="34" charset="0"/>
              </a:rPr>
              <a:t> 	</a:t>
            </a:r>
            <a:r>
              <a:rPr lang="en-AU" sz="1600" dirty="0" smtClean="0">
                <a:latin typeface="Arial Narrow" pitchFamily="34" charset="0"/>
                <a:hlinkClick r:id="rId6" action="ppaction://hlinkfile"/>
              </a:rPr>
              <a:t>C5</a:t>
            </a:r>
            <a:r>
              <a:rPr lang="en-AU" sz="1600" dirty="0">
                <a:latin typeface="Arial Narrow" pitchFamily="34" charset="0"/>
              </a:rPr>
              <a:t>)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Kantong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Plastik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Alat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bantu </a:t>
            </a:r>
            <a:r>
              <a:rPr lang="en-AU" sz="1600" dirty="0" err="1">
                <a:latin typeface="Arial Narrow" pitchFamily="34" charset="0"/>
              </a:rPr>
              <a:t>tunanetra</a:t>
            </a:r>
            <a:r>
              <a:rPr lang="en-AU" sz="1600" dirty="0">
                <a:latin typeface="Arial Narrow" pitchFamily="34" charset="0"/>
              </a:rPr>
              <a:t>/template 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Alat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alas </a:t>
            </a:r>
            <a:r>
              <a:rPr lang="en-AU" sz="1600" dirty="0" err="1">
                <a:latin typeface="Arial Narrow" pitchFamily="34" charset="0"/>
              </a:rPr>
              <a:t>coblos</a:t>
            </a:r>
            <a:r>
              <a:rPr lang="en-AU" sz="1600" dirty="0">
                <a:latin typeface="Arial Narrow" pitchFamily="34" charset="0"/>
              </a:rPr>
              <a:t>/</a:t>
            </a:r>
            <a:r>
              <a:rPr lang="en-AU" sz="1600" dirty="0" err="1">
                <a:latin typeface="Arial Narrow" pitchFamily="34" charset="0"/>
              </a:rPr>
              <a:t>paku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talinya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dirty="0" smtClean="0">
                <a:latin typeface="Arial Narrow" pitchFamily="34" charset="0"/>
              </a:rPr>
              <a:t>  </a:t>
            </a:r>
            <a:r>
              <a:rPr lang="en-AU" sz="1600" dirty="0" err="1" smtClean="0">
                <a:latin typeface="Arial Narrow" pitchFamily="34" charset="0"/>
              </a:rPr>
              <a:t>Karet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pengika</a:t>
            </a:r>
            <a:r>
              <a:rPr lang="id-ID" sz="1600" dirty="0" smtClean="0">
                <a:latin typeface="Arial Narrow" pitchFamily="34" charset="0"/>
              </a:rPr>
              <a:t>t</a:t>
            </a:r>
            <a:endParaRPr lang="id-ID" sz="1600" i="1" dirty="0">
              <a:latin typeface="Arial Narrow" pitchFamily="34" charset="0"/>
            </a:endParaRPr>
          </a:p>
          <a:p>
            <a:pPr marL="0" lvl="2" algn="ctr"/>
            <a:endParaRPr lang="id-ID" i="1" dirty="0" smtClean="0"/>
          </a:p>
          <a:p>
            <a:pPr marL="0" lvl="2" algn="ctr"/>
            <a:endParaRPr lang="id-ID" i="1" dirty="0"/>
          </a:p>
          <a:p>
            <a:pPr marL="0" lvl="2"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7" name="Down Arrow 6"/>
          <p:cNvSpPr/>
          <p:nvPr/>
        </p:nvSpPr>
        <p:spPr>
          <a:xfrm>
            <a:off x="1905000" y="1614071"/>
            <a:ext cx="4572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495800" y="2743200"/>
            <a:ext cx="2819400" cy="2895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AU" sz="1400" b="1" i="1" dirty="0">
                <a:latin typeface="Arial Narrow" pitchFamily="34" charset="0"/>
              </a:rPr>
              <a:t>Yang </a:t>
            </a:r>
            <a:r>
              <a:rPr lang="en-AU" sz="1400" b="1" i="1" dirty="0" err="1">
                <a:latin typeface="Arial Narrow" pitchFamily="34" charset="0"/>
              </a:rPr>
              <a:t>diterima</a:t>
            </a:r>
            <a:r>
              <a:rPr lang="en-AU" sz="1400" b="1" i="1" dirty="0">
                <a:latin typeface="Arial Narrow" pitchFamily="34" charset="0"/>
              </a:rPr>
              <a:t> </a:t>
            </a:r>
            <a:r>
              <a:rPr lang="en-AU" sz="1400" b="1" i="1" dirty="0" err="1">
                <a:latin typeface="Arial Narrow" pitchFamily="34" charset="0"/>
              </a:rPr>
              <a:t>di</a:t>
            </a:r>
            <a:r>
              <a:rPr lang="en-AU" sz="1400" b="1" i="1" dirty="0">
                <a:latin typeface="Arial Narrow" pitchFamily="34" charset="0"/>
              </a:rPr>
              <a:t> </a:t>
            </a:r>
            <a:r>
              <a:rPr lang="en-AU" sz="1400" b="1" i="1" dirty="0" err="1">
                <a:latin typeface="Arial Narrow" pitchFamily="34" charset="0"/>
              </a:rPr>
              <a:t>luar</a:t>
            </a:r>
            <a:r>
              <a:rPr lang="en-AU" sz="1400" b="1" i="1" dirty="0">
                <a:latin typeface="Arial Narrow" pitchFamily="34" charset="0"/>
              </a:rPr>
              <a:t> </a:t>
            </a:r>
            <a:r>
              <a:rPr lang="en-AU" sz="1400" b="1" i="1" dirty="0" err="1">
                <a:latin typeface="Arial Narrow" pitchFamily="34" charset="0"/>
              </a:rPr>
              <a:t>Kotak</a:t>
            </a:r>
            <a:r>
              <a:rPr lang="en-AU" sz="1400" b="1" i="1" dirty="0">
                <a:latin typeface="Arial Narrow" pitchFamily="34" charset="0"/>
              </a:rPr>
              <a:t> </a:t>
            </a:r>
            <a:r>
              <a:rPr lang="en-AU" sz="1400" b="1" i="1" dirty="0" err="1">
                <a:latin typeface="Arial Narrow" pitchFamily="34" charset="0"/>
              </a:rPr>
              <a:t>Suara</a:t>
            </a:r>
            <a:r>
              <a:rPr lang="en-AU" sz="1400" b="1" i="1" dirty="0">
                <a:latin typeface="Arial Narrow" pitchFamily="34" charset="0"/>
              </a:rPr>
              <a:t> :</a:t>
            </a:r>
            <a:endParaRPr lang="id-ID" sz="1400" b="1" dirty="0">
              <a:latin typeface="Arial Narrow" pitchFamily="34" charset="0"/>
            </a:endParaRPr>
          </a:p>
          <a:p>
            <a:pPr lvl="0"/>
            <a:r>
              <a:rPr lang="en-AU" sz="1400" dirty="0" smtClean="0">
                <a:latin typeface="Arial Narrow" pitchFamily="34" charset="0"/>
              </a:rPr>
              <a:t>Kotak </a:t>
            </a:r>
            <a:r>
              <a:rPr lang="en-AU" sz="1400" dirty="0" err="1">
                <a:latin typeface="Arial Narrow" pitchFamily="34" charset="0"/>
              </a:rPr>
              <a:t>suara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Bilik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suara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Papan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pengumuman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Formulir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>
                <a:latin typeface="Arial Narrow" pitchFamily="34" charset="0"/>
                <a:hlinkClick r:id="rId7" action="ppaction://hlinkfile"/>
              </a:rPr>
              <a:t>Model C7 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Formulir</a:t>
            </a:r>
            <a:r>
              <a:rPr lang="en-AU" sz="1400" dirty="0">
                <a:latin typeface="Arial Narrow" pitchFamily="34" charset="0"/>
              </a:rPr>
              <a:t> Model A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Daftar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Pasangan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Calon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dan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biodata</a:t>
            </a:r>
            <a:r>
              <a:rPr lang="en-AU" sz="1400" dirty="0">
                <a:latin typeface="Arial Narrow" pitchFamily="34" charset="0"/>
              </a:rPr>
              <a:t>, </a:t>
            </a:r>
            <a:r>
              <a:rPr lang="en-AU" sz="1400" dirty="0" err="1">
                <a:latin typeface="Arial Narrow" pitchFamily="34" charset="0"/>
              </a:rPr>
              <a:t>Visi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Misi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serta</a:t>
            </a:r>
            <a:r>
              <a:rPr lang="en-AU" sz="1400" dirty="0">
                <a:latin typeface="Arial Narrow" pitchFamily="34" charset="0"/>
              </a:rPr>
              <a:t> program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Salinan</a:t>
            </a:r>
            <a:r>
              <a:rPr lang="en-AU" sz="1400" dirty="0">
                <a:latin typeface="Arial Narrow" pitchFamily="34" charset="0"/>
              </a:rPr>
              <a:t> DPT 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Tanda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pengenal</a:t>
            </a:r>
            <a:r>
              <a:rPr lang="en-AU" sz="1400" dirty="0">
                <a:latin typeface="Arial Narrow" pitchFamily="34" charset="0"/>
              </a:rPr>
              <a:t> 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 err="1">
                <a:latin typeface="Arial Narrow" pitchFamily="34" charset="0"/>
              </a:rPr>
              <a:t>Lem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perekat</a:t>
            </a:r>
            <a:r>
              <a:rPr lang="en-AU" sz="1400" dirty="0">
                <a:latin typeface="Arial Narrow" pitchFamily="34" charset="0"/>
              </a:rPr>
              <a:t> </a:t>
            </a:r>
            <a:endParaRPr lang="id-ID" sz="1400" dirty="0">
              <a:latin typeface="Arial Narrow" pitchFamily="34" charset="0"/>
            </a:endParaRPr>
          </a:p>
          <a:p>
            <a:pPr lvl="0"/>
            <a:r>
              <a:rPr lang="en-AU" sz="1400" dirty="0">
                <a:latin typeface="Arial Narrow" pitchFamily="34" charset="0"/>
              </a:rPr>
              <a:t>Ballpoint </a:t>
            </a:r>
            <a:r>
              <a:rPr lang="en-AU" sz="1400" dirty="0" err="1">
                <a:latin typeface="Arial Narrow" pitchFamily="34" charset="0"/>
              </a:rPr>
              <a:t>dan</a:t>
            </a:r>
            <a:r>
              <a:rPr lang="en-AU" sz="1400" dirty="0">
                <a:latin typeface="Arial Narrow" pitchFamily="34" charset="0"/>
              </a:rPr>
              <a:t> </a:t>
            </a:r>
            <a:r>
              <a:rPr lang="en-AU" sz="1400" dirty="0" err="1">
                <a:latin typeface="Arial Narrow" pitchFamily="34" charset="0"/>
              </a:rPr>
              <a:t>spidol</a:t>
            </a:r>
            <a:endParaRPr lang="id-ID" sz="1400" dirty="0">
              <a:latin typeface="Arial Narrow" pitchFamily="34" charset="0"/>
            </a:endParaRPr>
          </a:p>
          <a:p>
            <a:pPr algn="ctr"/>
            <a:endParaRPr lang="id-ID" sz="1400" dirty="0">
              <a:latin typeface="Arial Narrow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5562600" y="1828800"/>
            <a:ext cx="457200" cy="685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 descr="LOGO KIP BANDA ACEH BARU TAHUN 2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294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450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C. Jenis Formulir  diberikan kepada KPPS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LOGO KIP BANDA ACEH BARU TAHUN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1141"/>
              </p:ext>
            </p:extLst>
          </p:nvPr>
        </p:nvGraphicFramePr>
        <p:xfrm>
          <a:off x="426246" y="990600"/>
          <a:ext cx="80772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9013410" imgH="7875697" progId="Word.Document.12">
                  <p:embed/>
                </p:oleObj>
              </mc:Choice>
              <mc:Fallback>
                <p:oleObj name="Document" r:id="rId4" imgW="9013410" imgH="7875697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6" y="990600"/>
                        <a:ext cx="8077200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6294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" y="4953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D</a:t>
            </a:r>
            <a:r>
              <a:rPr lang="id-ID" b="1" dirty="0" smtClean="0">
                <a:solidFill>
                  <a:srgbClr val="FF0000"/>
                </a:solidFill>
              </a:rPr>
              <a:t>. JENIS SAMPUL DAN SEGEL YANG DIBERIKAN KEPADA KPPS 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184447"/>
              </p:ext>
            </p:extLst>
          </p:nvPr>
        </p:nvGraphicFramePr>
        <p:xfrm>
          <a:off x="270668" y="1029831"/>
          <a:ext cx="8755063" cy="5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8063793" imgH="5280735" progId="Word.Document.12">
                  <p:embed/>
                </p:oleObj>
              </mc:Choice>
              <mc:Fallback>
                <p:oleObj name="Document" r:id="rId3" imgW="8063793" imgH="5280735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" y="1029831"/>
                        <a:ext cx="8755063" cy="566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6261556"/>
            <a:ext cx="899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sampul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kertas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kosong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telah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diisi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sesuai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peruntukannya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ditandatangani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Ketua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Anggota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KPPS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disampaikan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kepada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PPK 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melalui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 PPS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O KIP BANDA ACEH BARU TAHUN 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00" y="1524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38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E. PEMILIH YANG BERHAK MEMILIH</a:t>
            </a:r>
            <a:endParaRPr lang="id-ID" b="1" dirty="0">
              <a:solidFill>
                <a:srgbClr val="FF0000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579690"/>
              </p:ext>
            </p:extLst>
          </p:nvPr>
        </p:nvGraphicFramePr>
        <p:xfrm>
          <a:off x="504499" y="1447799"/>
          <a:ext cx="8182301" cy="481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3" imgW="6431393" imgH="3789920" progId="Word.Document.12">
                  <p:embed/>
                </p:oleObj>
              </mc:Choice>
              <mc:Fallback>
                <p:oleObj name="Document" r:id="rId3" imgW="6431393" imgH="378992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99" y="1447799"/>
                        <a:ext cx="8182301" cy="481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OGO KIP BANDA ACEH BARU TAHUN 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6400800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741" y="310634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F. TUGAS KPPS dalam rapat PEMUNGUTAN SUARA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544" y="790944"/>
            <a:ext cx="7710055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d-ID" sz="1600" b="1" dirty="0" smtClean="0">
                <a:latin typeface="Arial Narrow" pitchFamily="34" charset="0"/>
              </a:rPr>
              <a:t>1. </a:t>
            </a:r>
            <a:r>
              <a:rPr lang="en-AU" sz="1600" b="1" dirty="0" err="1" smtClean="0">
                <a:latin typeface="Arial Narrow" pitchFamily="34" charset="0"/>
              </a:rPr>
              <a:t>Sebelum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rapat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Pemungutan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Suara</a:t>
            </a:r>
            <a:r>
              <a:rPr lang="en-AU" sz="1600" b="1" dirty="0">
                <a:latin typeface="Arial Narrow" pitchFamily="34" charset="0"/>
              </a:rPr>
              <a:t>, </a:t>
            </a:r>
            <a:r>
              <a:rPr lang="en-AU" sz="1600" b="1" dirty="0" err="1">
                <a:latin typeface="Arial Narrow" pitchFamily="34" charset="0"/>
              </a:rPr>
              <a:t>Ketua</a:t>
            </a:r>
            <a:r>
              <a:rPr lang="en-AU" sz="1600" b="1" dirty="0">
                <a:latin typeface="Arial Narrow" pitchFamily="34" charset="0"/>
              </a:rPr>
              <a:t> KPPS </a:t>
            </a:r>
            <a:r>
              <a:rPr lang="en-AU" sz="1600" b="1" dirty="0" err="1">
                <a:latin typeface="Arial Narrow" pitchFamily="34" charset="0"/>
              </a:rPr>
              <a:t>dan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Anggota</a:t>
            </a:r>
            <a:r>
              <a:rPr lang="en-AU" sz="1600" b="1" dirty="0">
                <a:latin typeface="Arial Narrow" pitchFamily="34" charset="0"/>
              </a:rPr>
              <a:t> KPPS </a:t>
            </a:r>
            <a:r>
              <a:rPr lang="en-AU" sz="1600" b="1" dirty="0" err="1">
                <a:latin typeface="Arial Narrow" pitchFamily="34" charset="0"/>
              </a:rPr>
              <a:t>melaksanakan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kegiatan</a:t>
            </a:r>
            <a:r>
              <a:rPr lang="en-AU" sz="1600" b="1" dirty="0">
                <a:latin typeface="Arial Narrow" pitchFamily="34" charset="0"/>
              </a:rPr>
              <a:t> :</a:t>
            </a:r>
            <a:endParaRPr lang="id-ID" sz="1600" b="1" dirty="0">
              <a:latin typeface="Arial Narrow" pitchFamily="34" charset="0"/>
            </a:endParaRPr>
          </a:p>
          <a:p>
            <a:pPr marL="173038" lvl="0" indent="-173038"/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memasang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salinan</a:t>
            </a:r>
            <a:r>
              <a:rPr lang="en-AU" sz="1600" dirty="0">
                <a:latin typeface="Arial Narrow" pitchFamily="34" charset="0"/>
              </a:rPr>
              <a:t> DPT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daftar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Pasangan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Calon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papan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pengumuman</a:t>
            </a:r>
            <a:r>
              <a:rPr lang="en-AU" sz="1600" dirty="0">
                <a:latin typeface="Arial Narrow" pitchFamily="34" charset="0"/>
              </a:rPr>
              <a:t>;</a:t>
            </a:r>
            <a:endParaRPr lang="id-ID" sz="1600" dirty="0">
              <a:latin typeface="Arial Narrow" pitchFamily="34" charset="0"/>
            </a:endParaRPr>
          </a:p>
          <a:p>
            <a:pPr marL="173038" lvl="0" indent="-173038"/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menempatkan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berisi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beserta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kelengkapan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administrasinya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depan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meja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Ketua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id-ID" sz="1600" dirty="0" smtClean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</a:rPr>
              <a:t>KPPS;</a:t>
            </a:r>
            <a:endParaRPr lang="id-ID" sz="1600" dirty="0" smtClean="0">
              <a:latin typeface="Arial Narrow" pitchFamily="34" charset="0"/>
            </a:endParaRPr>
          </a:p>
          <a:p>
            <a:pPr marL="173038" lvl="0" indent="-173038"/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menerima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surat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mandat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dari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Saksi</a:t>
            </a:r>
            <a:r>
              <a:rPr lang="en-AU" sz="1600" dirty="0">
                <a:latin typeface="Arial Narrow" pitchFamily="34" charset="0"/>
              </a:rPr>
              <a:t>;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endParaRPr lang="id-ID" sz="1600" dirty="0" smtClean="0">
              <a:latin typeface="Arial Narrow" pitchFamily="34" charset="0"/>
            </a:endParaRPr>
          </a:p>
          <a:p>
            <a:pPr marL="173038" lvl="0" indent="-173038"/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memberikan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salinan</a:t>
            </a:r>
            <a:r>
              <a:rPr lang="en-AU" sz="1600" dirty="0">
                <a:latin typeface="Arial Narrow" pitchFamily="34" charset="0"/>
              </a:rPr>
              <a:t> DPT </a:t>
            </a:r>
            <a:r>
              <a:rPr lang="en-AU" sz="1600" dirty="0" err="1">
                <a:latin typeface="Arial Narrow" pitchFamily="34" charset="0"/>
              </a:rPr>
              <a:t>kepada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Saksi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PPL/</a:t>
            </a:r>
            <a:r>
              <a:rPr lang="en-AU" sz="1600" dirty="0" err="1">
                <a:latin typeface="Arial Narrow" pitchFamily="34" charset="0"/>
              </a:rPr>
              <a:t>Pengawas</a:t>
            </a:r>
            <a:r>
              <a:rPr lang="en-AU" sz="1600" dirty="0">
                <a:latin typeface="Arial Narrow" pitchFamily="34" charset="0"/>
              </a:rPr>
              <a:t> TPS.</a:t>
            </a:r>
            <a:endParaRPr lang="id-ID" sz="1600" dirty="0">
              <a:latin typeface="Arial Narrow" pitchFamily="34" charset="0"/>
            </a:endParaRPr>
          </a:p>
          <a:p>
            <a:pPr lvl="0"/>
            <a:endParaRPr lang="id-ID" sz="1600" dirty="0" smtClean="0">
              <a:latin typeface="Arial Narrow" pitchFamily="34" charset="0"/>
            </a:endParaRPr>
          </a:p>
          <a:p>
            <a:pPr marL="173038" lvl="0" indent="-173038"/>
            <a:r>
              <a:rPr lang="id-ID" sz="1600" b="1" dirty="0" smtClean="0">
                <a:latin typeface="Arial Narrow" pitchFamily="34" charset="0"/>
              </a:rPr>
              <a:t>2. </a:t>
            </a:r>
            <a:r>
              <a:rPr lang="en-AU" sz="1600" b="1" dirty="0" err="1" smtClean="0">
                <a:latin typeface="Arial Narrow" pitchFamily="34" charset="0"/>
              </a:rPr>
              <a:t>Ketua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>
                <a:latin typeface="Arial Narrow" pitchFamily="34" charset="0"/>
              </a:rPr>
              <a:t>KPPS </a:t>
            </a:r>
            <a:r>
              <a:rPr lang="en-AU" sz="1600" b="1" dirty="0" err="1">
                <a:latin typeface="Arial Narrow" pitchFamily="34" charset="0"/>
              </a:rPr>
              <a:t>membuka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rapat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pemungutan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suara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tepat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pukul</a:t>
            </a:r>
            <a:r>
              <a:rPr lang="en-AU" sz="1600" b="1" dirty="0">
                <a:latin typeface="Arial Narrow" pitchFamily="34" charset="0"/>
              </a:rPr>
              <a:t> 07:00 WIB. </a:t>
            </a:r>
            <a:r>
              <a:rPr lang="en-AU" sz="1600" b="1" dirty="0" err="1">
                <a:latin typeface="Arial Narrow" pitchFamily="34" charset="0"/>
              </a:rPr>
              <a:t>Apabila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pemilih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dan</a:t>
            </a:r>
            <a:r>
              <a:rPr lang="en-AU" sz="1600" b="1" dirty="0">
                <a:latin typeface="Arial Narrow" pitchFamily="34" charset="0"/>
              </a:rPr>
              <a:t>/</a:t>
            </a:r>
            <a:r>
              <a:rPr lang="en-AU" sz="1600" b="1" dirty="0" err="1">
                <a:latin typeface="Arial Narrow" pitchFamily="34" charset="0"/>
              </a:rPr>
              <a:t>atau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Saksi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belum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hadir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pemungutan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suara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ditunda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selama</a:t>
            </a:r>
            <a:r>
              <a:rPr lang="en-AU" sz="1600" b="1" dirty="0">
                <a:latin typeface="Arial Narrow" pitchFamily="34" charset="0"/>
              </a:rPr>
              <a:t> 30 </a:t>
            </a:r>
            <a:r>
              <a:rPr lang="en-AU" sz="1600" b="1" dirty="0" err="1">
                <a:latin typeface="Arial Narrow" pitchFamily="34" charset="0"/>
              </a:rPr>
              <a:t>menit</a:t>
            </a:r>
            <a:r>
              <a:rPr lang="en-AU" sz="1600" b="1" dirty="0">
                <a:latin typeface="Arial Narrow" pitchFamily="34" charset="0"/>
              </a:rPr>
              <a:t>. </a:t>
            </a:r>
            <a:r>
              <a:rPr lang="en-AU" sz="1600" b="1" dirty="0" err="1">
                <a:latin typeface="Arial Narrow" pitchFamily="34" charset="0"/>
              </a:rPr>
              <a:t>Apabila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hingga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pukul</a:t>
            </a:r>
            <a:r>
              <a:rPr lang="en-AU" sz="1600" b="1" dirty="0">
                <a:latin typeface="Arial Narrow" pitchFamily="34" charset="0"/>
              </a:rPr>
              <a:t> 07:30 </a:t>
            </a:r>
            <a:r>
              <a:rPr lang="en-AU" sz="1600" b="1" dirty="0" err="1">
                <a:latin typeface="Arial Narrow" pitchFamily="34" charset="0"/>
              </a:rPr>
              <a:t>waktu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setempat</a:t>
            </a:r>
            <a:r>
              <a:rPr lang="en-AU" sz="1600" b="1" dirty="0">
                <a:latin typeface="Arial Narrow" pitchFamily="34" charset="0"/>
              </a:rPr>
              <a:t>, </a:t>
            </a:r>
            <a:r>
              <a:rPr lang="en-AU" sz="1600" b="1" dirty="0" err="1">
                <a:latin typeface="Arial Narrow" pitchFamily="34" charset="0"/>
              </a:rPr>
              <a:t>pemilih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dan</a:t>
            </a:r>
            <a:r>
              <a:rPr lang="en-AU" sz="1600" b="1" dirty="0">
                <a:latin typeface="Arial Narrow" pitchFamily="34" charset="0"/>
              </a:rPr>
              <a:t>/</a:t>
            </a:r>
            <a:r>
              <a:rPr lang="en-AU" sz="1600" b="1" dirty="0" err="1">
                <a:latin typeface="Arial Narrow" pitchFamily="34" charset="0"/>
              </a:rPr>
              <a:t>atau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Saksi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belum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hadir</a:t>
            </a:r>
            <a:r>
              <a:rPr lang="en-AU" sz="1600" b="1" dirty="0">
                <a:latin typeface="Arial Narrow" pitchFamily="34" charset="0"/>
              </a:rPr>
              <a:t>, </a:t>
            </a:r>
            <a:r>
              <a:rPr lang="en-AU" sz="1600" b="1" dirty="0" err="1">
                <a:latin typeface="Arial Narrow" pitchFamily="34" charset="0"/>
              </a:rPr>
              <a:t>rapat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pemungutan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suara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dibuka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dilanjutkan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dengan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pemungutan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suara</a:t>
            </a:r>
            <a:r>
              <a:rPr lang="en-AU" sz="1600" b="1" dirty="0" smtClean="0">
                <a:latin typeface="Arial Narrow" pitchFamily="34" charset="0"/>
              </a:rPr>
              <a:t>.</a:t>
            </a:r>
            <a:endParaRPr lang="id-ID" sz="1600" b="1" dirty="0" smtClean="0">
              <a:latin typeface="Arial Narrow" pitchFamily="34" charset="0"/>
            </a:endParaRPr>
          </a:p>
          <a:p>
            <a:pPr marL="173038" lvl="0" indent="-173038"/>
            <a:endParaRPr lang="id-ID" sz="1600" b="1" dirty="0">
              <a:latin typeface="Arial Narrow" pitchFamily="34" charset="0"/>
            </a:endParaRPr>
          </a:p>
          <a:p>
            <a:pPr marL="173038" lvl="0" indent="-173038"/>
            <a:r>
              <a:rPr lang="id-ID" sz="1600" b="1" dirty="0" smtClean="0">
                <a:latin typeface="Arial Narrow" pitchFamily="34" charset="0"/>
              </a:rPr>
              <a:t>3. </a:t>
            </a:r>
            <a:r>
              <a:rPr lang="en-AU" sz="1600" b="1" dirty="0" err="1" smtClean="0">
                <a:latin typeface="Arial Narrow" pitchFamily="34" charset="0"/>
              </a:rPr>
              <a:t>Setelah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dibuka</a:t>
            </a:r>
            <a:r>
              <a:rPr lang="en-AU" sz="1600" b="1" dirty="0">
                <a:latin typeface="Arial Narrow" pitchFamily="34" charset="0"/>
              </a:rPr>
              <a:t>, agenda </a:t>
            </a:r>
            <a:r>
              <a:rPr lang="en-AU" sz="1600" b="1" dirty="0" err="1">
                <a:latin typeface="Arial Narrow" pitchFamily="34" charset="0"/>
              </a:rPr>
              <a:t>rapat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Pemungutan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Suara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terdiri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atas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smtClean="0">
                <a:latin typeface="Arial Narrow" pitchFamily="34" charset="0"/>
              </a:rPr>
              <a:t>:</a:t>
            </a:r>
            <a:endParaRPr lang="id-ID" sz="1600" b="1" dirty="0" smtClean="0">
              <a:latin typeface="Arial Narrow" pitchFamily="34" charset="0"/>
            </a:endParaRPr>
          </a:p>
          <a:p>
            <a:pPr marL="173038" lvl="0" indent="-173038"/>
            <a:endParaRPr lang="id-ID" sz="1600" b="1" dirty="0">
              <a:latin typeface="Arial Narrow" pitchFamily="34" charset="0"/>
            </a:endParaRPr>
          </a:p>
          <a:p>
            <a:pPr marL="173038" lvl="0" indent="-173038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    - </a:t>
            </a:r>
            <a:r>
              <a:rPr lang="en-AU" sz="1600" dirty="0" err="1" smtClean="0">
                <a:latin typeface="Arial Narrow" pitchFamily="34" charset="0"/>
              </a:rPr>
              <a:t>Pengucapan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sumpah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atau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janji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Anggota</a:t>
            </a:r>
            <a:r>
              <a:rPr lang="en-AU" sz="1600" dirty="0">
                <a:latin typeface="Arial Narrow" pitchFamily="34" charset="0"/>
              </a:rPr>
              <a:t> KPPS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petugas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ketertiban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</a:rPr>
              <a:t>TPS;</a:t>
            </a:r>
            <a:endParaRPr lang="id-ID" sz="1600" dirty="0">
              <a:latin typeface="Arial Narrow" pitchFamily="34" charset="0"/>
            </a:endParaRPr>
          </a:p>
          <a:p>
            <a:pPr marL="173038" lvl="0" indent="-173038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Membuka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mengeluarkan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mengidentifikasi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menghitung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jumlah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setiap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jenis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dokumen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peralatan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serta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memeriksa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sampul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berisi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masih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dalam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keadaan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disegel</a:t>
            </a:r>
            <a:r>
              <a:rPr lang="en-AU" sz="1600" dirty="0">
                <a:latin typeface="Arial Narrow" pitchFamily="34" charset="0"/>
              </a:rPr>
              <a:t>. </a:t>
            </a:r>
            <a:r>
              <a:rPr lang="en-AU" sz="1600" dirty="0" err="1">
                <a:latin typeface="Arial Narrow" pitchFamily="34" charset="0"/>
              </a:rPr>
              <a:t>Memperlihatkan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sudah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kosong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Saksi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serta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menggembok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kotak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. </a:t>
            </a:r>
            <a:endParaRPr lang="id-ID" sz="1600" dirty="0">
              <a:latin typeface="Arial Narrow" pitchFamily="34" charset="0"/>
            </a:endParaRPr>
          </a:p>
          <a:p>
            <a:pPr marL="231775" lvl="0" indent="-231775">
              <a:tabLst>
                <a:tab pos="11588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Membuka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sampul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berisi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menghitung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jumlah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surat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disaksikan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Saksi</a:t>
            </a:r>
            <a:r>
              <a:rPr lang="en-AU" sz="1600" dirty="0">
                <a:latin typeface="Arial Narrow" pitchFamily="34" charset="0"/>
              </a:rPr>
              <a:t> yang </a:t>
            </a:r>
            <a:r>
              <a:rPr lang="en-AU" sz="1600" dirty="0" err="1">
                <a:latin typeface="Arial Narrow" pitchFamily="34" charset="0"/>
              </a:rPr>
              <a:t>hadir</a:t>
            </a:r>
            <a:r>
              <a:rPr lang="en-AU" sz="1600" dirty="0">
                <a:latin typeface="Arial Narrow" pitchFamily="34" charset="0"/>
              </a:rPr>
              <a:t>.</a:t>
            </a:r>
            <a:endParaRPr lang="id-ID" sz="1600" dirty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Menjelaskan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cara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pemungutan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endParaRPr lang="id-ID" sz="16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483" y="6504975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38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F.  Lanjutan TUGAS KPPS dalam Rapat PEMUNGUTAN SUARA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15340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d-ID" sz="1600" b="1" dirty="0" smtClean="0">
                <a:latin typeface="Arial Narrow" pitchFamily="34" charset="0"/>
              </a:rPr>
              <a:t>4. </a:t>
            </a:r>
            <a:r>
              <a:rPr lang="en-AU" sz="1600" b="1" dirty="0" err="1" smtClean="0">
                <a:latin typeface="Arial Narrow" pitchFamily="34" charset="0"/>
              </a:rPr>
              <a:t>Tugas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petugas</a:t>
            </a:r>
            <a:r>
              <a:rPr lang="en-AU" sz="1600" b="1" dirty="0">
                <a:latin typeface="Arial Narrow" pitchFamily="34" charset="0"/>
              </a:rPr>
              <a:t> KPPS </a:t>
            </a:r>
            <a:r>
              <a:rPr lang="en-AU" sz="1600" dirty="0" smtClean="0">
                <a:latin typeface="Arial Narrow" pitchFamily="34" charset="0"/>
              </a:rPr>
              <a:t>:</a:t>
            </a:r>
          </a:p>
          <a:p>
            <a:pPr lvl="0"/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A. </a:t>
            </a:r>
            <a:r>
              <a:rPr lang="en-AU" sz="1600" b="1" dirty="0" smtClean="0">
                <a:latin typeface="Arial Narrow" pitchFamily="34" charset="0"/>
              </a:rPr>
              <a:t>KPPS </a:t>
            </a:r>
            <a:r>
              <a:rPr lang="en-AU" sz="1600" b="1" dirty="0" err="1">
                <a:latin typeface="Arial Narrow" pitchFamily="34" charset="0"/>
              </a:rPr>
              <a:t>Pertama</a:t>
            </a:r>
            <a:r>
              <a:rPr lang="en-AU" sz="1600" b="1" dirty="0">
                <a:latin typeface="Arial Narrow" pitchFamily="34" charset="0"/>
              </a:rPr>
              <a:t>/</a:t>
            </a:r>
            <a:r>
              <a:rPr lang="en-AU" sz="1600" b="1" dirty="0" err="1">
                <a:latin typeface="Arial Narrow" pitchFamily="34" charset="0"/>
              </a:rPr>
              <a:t>Ketua</a:t>
            </a:r>
            <a:r>
              <a:rPr lang="en-AU" sz="1600" b="1" dirty="0">
                <a:latin typeface="Arial Narrow" pitchFamily="34" charset="0"/>
              </a:rPr>
              <a:t> KPPS</a:t>
            </a:r>
            <a:endParaRPr lang="id-ID" sz="1600" b="1" dirty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memimpin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rapat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Pemungutan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Penghitungan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penjelasan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mengenai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cara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pemberian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endParaRPr lang="id-ID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 </a:t>
            </a:r>
            <a:r>
              <a:rPr lang="id-ID" sz="1600" dirty="0" smtClean="0">
                <a:latin typeface="Arial Narrow" pitchFamily="34" charset="0"/>
              </a:rPr>
              <a:t> 	- </a:t>
            </a:r>
            <a:r>
              <a:rPr lang="en-AU" sz="1600" dirty="0" err="1" smtClean="0">
                <a:latin typeface="Arial Narrow" pitchFamily="34" charset="0"/>
              </a:rPr>
              <a:t>Menandatangani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endParaRPr lang="id-ID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Memberikan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penjelasan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secara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berulang-ulang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tentang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tata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cara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pemberian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Memanggil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untuk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memberikan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; </a:t>
            </a:r>
            <a:endParaRPr lang="id-ID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Memberikan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Surat </a:t>
            </a:r>
            <a:r>
              <a:rPr lang="en-AU" sz="1600" dirty="0" err="1">
                <a:latin typeface="Arial Narrow" pitchFamily="34" charset="0"/>
              </a:rPr>
              <a:t>Suara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kepada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; </a:t>
            </a:r>
            <a:endParaRPr lang="id-ID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Mendahulukan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penyandang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disabilitas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ibu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hamil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atau</a:t>
            </a:r>
            <a:r>
              <a:rPr lang="en-AU" sz="1600" dirty="0">
                <a:latin typeface="Arial Narrow" pitchFamily="34" charset="0"/>
              </a:rPr>
              <a:t> orang </a:t>
            </a:r>
            <a:r>
              <a:rPr lang="en-AU" sz="1600" dirty="0" err="1" smtClean="0">
                <a:latin typeface="Arial Narrow" pitchFamily="34" charset="0"/>
              </a:rPr>
              <a:t>tua</a:t>
            </a:r>
            <a:endParaRPr lang="en-AU" sz="1600" dirty="0" smtClean="0">
              <a:latin typeface="Arial Narrow" pitchFamily="34" charset="0"/>
            </a:endParaRPr>
          </a:p>
          <a:p>
            <a:pPr marL="288925" lvl="0" indent="-288925">
              <a:tabLst>
                <a:tab pos="173038" algn="l"/>
              </a:tabLst>
            </a:pPr>
            <a:endParaRPr lang="id-ID" sz="1600" dirty="0">
              <a:latin typeface="Arial Narrow" pitchFamily="34" charset="0"/>
            </a:endParaRPr>
          </a:p>
          <a:p>
            <a:pPr lvl="0"/>
            <a:r>
              <a:rPr lang="id-ID" sz="1600" b="1" dirty="0" smtClean="0">
                <a:latin typeface="Arial Narrow" pitchFamily="34" charset="0"/>
              </a:rPr>
              <a:t>B. </a:t>
            </a:r>
            <a:r>
              <a:rPr lang="en-AU" sz="1600" b="1" dirty="0" smtClean="0">
                <a:latin typeface="Arial Narrow" pitchFamily="34" charset="0"/>
              </a:rPr>
              <a:t>KPPS </a:t>
            </a:r>
            <a:r>
              <a:rPr lang="en-AU" sz="1600" b="1" dirty="0" err="1">
                <a:latin typeface="Arial Narrow" pitchFamily="34" charset="0"/>
              </a:rPr>
              <a:t>kedua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dan</a:t>
            </a:r>
            <a:r>
              <a:rPr lang="en-AU" sz="1600" b="1" dirty="0">
                <a:latin typeface="Arial Narrow" pitchFamily="34" charset="0"/>
              </a:rPr>
              <a:t> </a:t>
            </a:r>
            <a:r>
              <a:rPr lang="en-AU" sz="1600" b="1" dirty="0" err="1">
                <a:latin typeface="Arial Narrow" pitchFamily="34" charset="0"/>
              </a:rPr>
              <a:t>ketiga</a:t>
            </a:r>
            <a:endParaRPr lang="id-ID" sz="1600" b="1" dirty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Membantu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menghitung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logistik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pemilihan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 smtClean="0">
                <a:latin typeface="Arial Narrow" pitchFamily="34" charset="0"/>
              </a:rPr>
              <a:t>	- </a:t>
            </a:r>
            <a:r>
              <a:rPr lang="en-AU" sz="1600" dirty="0" err="1" smtClean="0">
                <a:latin typeface="Arial Narrow" pitchFamily="34" charset="0"/>
              </a:rPr>
              <a:t>Menulis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No TPS, </a:t>
            </a:r>
            <a:r>
              <a:rPr lang="en-AU" sz="1600" dirty="0" err="1">
                <a:latin typeface="Arial Narrow" pitchFamily="34" charset="0"/>
              </a:rPr>
              <a:t>Desa</a:t>
            </a:r>
            <a:r>
              <a:rPr lang="en-AU" sz="1600" dirty="0">
                <a:latin typeface="Arial Narrow" pitchFamily="34" charset="0"/>
              </a:rPr>
              <a:t>/</a:t>
            </a:r>
            <a:r>
              <a:rPr lang="en-AU" sz="1600" dirty="0" err="1">
                <a:latin typeface="Arial Narrow" pitchFamily="34" charset="0"/>
              </a:rPr>
              <a:t>Kelurahan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Kecamatan</a:t>
            </a:r>
            <a:r>
              <a:rPr lang="en-AU" sz="1600" dirty="0">
                <a:latin typeface="Arial Narrow" pitchFamily="34" charset="0"/>
              </a:rPr>
              <a:t>, </a:t>
            </a:r>
            <a:r>
              <a:rPr lang="en-AU" sz="1600" dirty="0" err="1">
                <a:latin typeface="Arial Narrow" pitchFamily="34" charset="0"/>
              </a:rPr>
              <a:t>Kabupaten</a:t>
            </a:r>
            <a:r>
              <a:rPr lang="en-AU" sz="1600" dirty="0">
                <a:latin typeface="Arial Narrow" pitchFamily="34" charset="0"/>
              </a:rPr>
              <a:t>/Kota </a:t>
            </a:r>
            <a:r>
              <a:rPr lang="en-AU" sz="1600" dirty="0" err="1">
                <a:latin typeface="Arial Narrow" pitchFamily="34" charset="0"/>
              </a:rPr>
              <a:t>dan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nama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Ketua</a:t>
            </a:r>
            <a:r>
              <a:rPr lang="en-AU" sz="1600" dirty="0">
                <a:latin typeface="Arial Narrow" pitchFamily="34" charset="0"/>
              </a:rPr>
              <a:t> KPPS </a:t>
            </a:r>
            <a:r>
              <a:rPr lang="en-AU" sz="1600" dirty="0" err="1">
                <a:latin typeface="Arial Narrow" pitchFamily="34" charset="0"/>
              </a:rPr>
              <a:t>pada</a:t>
            </a:r>
            <a:r>
              <a:rPr lang="en-AU" sz="1600" dirty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Suara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Memisahkan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>
                <a:latin typeface="Arial Narrow" pitchFamily="34" charset="0"/>
              </a:rPr>
              <a:t>C6 </a:t>
            </a:r>
            <a:r>
              <a:rPr lang="en-AU" sz="1600" dirty="0" err="1">
                <a:latin typeface="Arial Narrow" pitchFamily="34" charset="0"/>
              </a:rPr>
              <a:t>berdasarkan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jenis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kelamin</a:t>
            </a:r>
            <a:r>
              <a:rPr lang="en-AU" sz="1600" dirty="0">
                <a:latin typeface="Arial Narrow" pitchFamily="34" charset="0"/>
              </a:rPr>
              <a:t> </a:t>
            </a:r>
            <a:endParaRPr lang="id-ID" sz="1600" dirty="0" smtClean="0">
              <a:latin typeface="Arial Narrow" pitchFamily="34" charset="0"/>
            </a:endParaRPr>
          </a:p>
          <a:p>
            <a:pPr lvl="0">
              <a:tabLst>
                <a:tab pos="173038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- </a:t>
            </a:r>
            <a:r>
              <a:rPr lang="en-AU" sz="1600" dirty="0" err="1" smtClean="0">
                <a:latin typeface="Arial Narrow" pitchFamily="34" charset="0"/>
              </a:rPr>
              <a:t>Melaksanakan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tugas</a:t>
            </a:r>
            <a:r>
              <a:rPr lang="en-AU" sz="1600" dirty="0">
                <a:latin typeface="Arial Narrow" pitchFamily="34" charset="0"/>
              </a:rPr>
              <a:t> lain yang </a:t>
            </a:r>
            <a:r>
              <a:rPr lang="en-AU" sz="1600" dirty="0" err="1">
                <a:latin typeface="Arial Narrow" pitchFamily="34" charset="0"/>
              </a:rPr>
              <a:t>diberikan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oleh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err="1">
                <a:latin typeface="Arial Narrow" pitchFamily="34" charset="0"/>
              </a:rPr>
              <a:t>Ketua</a:t>
            </a:r>
            <a:r>
              <a:rPr lang="en-AU" sz="1600" dirty="0">
                <a:latin typeface="Arial Narrow" pitchFamily="34" charset="0"/>
              </a:rPr>
              <a:t> </a:t>
            </a:r>
            <a:r>
              <a:rPr lang="en-AU" sz="1600" dirty="0" smtClean="0">
                <a:latin typeface="Arial Narrow" pitchFamily="34" charset="0"/>
              </a:rPr>
              <a:t>KPPS</a:t>
            </a:r>
            <a:endParaRPr lang="id-ID" sz="1600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483" y="6504975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F.  Lanjutan TUGAS KPPS dalam Rapat PEMUNGUTAN SUARA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7696200" cy="47243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id-ID" sz="1600" b="1" dirty="0" smtClean="0">
                <a:latin typeface="Arial Narrow" pitchFamily="34" charset="0"/>
              </a:rPr>
              <a:t>C. </a:t>
            </a:r>
            <a:r>
              <a:rPr lang="en-AU" sz="1600" b="1" dirty="0" smtClean="0">
                <a:latin typeface="Arial Narrow" pitchFamily="34" charset="0"/>
              </a:rPr>
              <a:t>KPPS </a:t>
            </a:r>
            <a:r>
              <a:rPr lang="en-AU" sz="1600" b="1" dirty="0" err="1" smtClean="0">
                <a:latin typeface="Arial Narrow" pitchFamily="34" charset="0"/>
              </a:rPr>
              <a:t>keempat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dan</a:t>
            </a:r>
            <a:r>
              <a:rPr lang="en-AU" sz="1600" b="1" dirty="0" smtClean="0">
                <a:latin typeface="Arial Narrow" pitchFamily="34" charset="0"/>
              </a:rPr>
              <a:t> </a:t>
            </a:r>
            <a:r>
              <a:rPr lang="en-AU" sz="1600" b="1" dirty="0" err="1" smtClean="0">
                <a:latin typeface="Arial Narrow" pitchFamily="34" charset="0"/>
              </a:rPr>
              <a:t>kelima</a:t>
            </a:r>
            <a:endParaRPr lang="id-ID" sz="1600" b="1" dirty="0" smtClean="0">
              <a:latin typeface="Arial Narrow" pitchFamily="34" charset="0"/>
            </a:endParaRPr>
          </a:p>
          <a:p>
            <a:pPr lvl="0"/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Menerima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masuk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TPS,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cara</a:t>
            </a:r>
            <a:r>
              <a:rPr lang="en-AU" sz="1600" dirty="0" smtClean="0">
                <a:latin typeface="Arial Narrow" pitchFamily="34" charset="0"/>
              </a:rPr>
              <a:t> :</a:t>
            </a:r>
            <a:endParaRPr lang="id-ID" sz="1600" dirty="0" smtClean="0">
              <a:latin typeface="Arial Narrow" pitchFamily="34" charset="0"/>
            </a:endParaRPr>
          </a:p>
          <a:p>
            <a:r>
              <a:rPr lang="id-ID" sz="1600" i="1" dirty="0" smtClean="0">
                <a:latin typeface="Arial Narrow" pitchFamily="34" charset="0"/>
              </a:rPr>
              <a:t> </a:t>
            </a:r>
            <a:r>
              <a:rPr lang="id-ID" sz="1600" b="1" i="1" dirty="0" smtClean="0">
                <a:latin typeface="Arial Narrow" pitchFamily="34" charset="0"/>
              </a:rPr>
              <a:t>- </a:t>
            </a:r>
            <a:r>
              <a:rPr lang="en-AU" sz="1600" b="1" i="1" dirty="0" err="1" smtClean="0">
                <a:latin typeface="Arial Narrow" pitchFamily="34" charset="0"/>
              </a:rPr>
              <a:t>Pemilih</a:t>
            </a:r>
            <a:r>
              <a:rPr lang="en-AU" sz="1600" b="1" i="1" dirty="0" smtClean="0">
                <a:latin typeface="Arial Narrow" pitchFamily="34" charset="0"/>
              </a:rPr>
              <a:t> </a:t>
            </a:r>
            <a:r>
              <a:rPr lang="en-AU" sz="1600" b="1" i="1" dirty="0" err="1" smtClean="0">
                <a:latin typeface="Arial Narrow" pitchFamily="34" charset="0"/>
              </a:rPr>
              <a:t>datang</a:t>
            </a:r>
            <a:r>
              <a:rPr lang="en-AU" sz="1600" b="1" i="1" dirty="0" smtClean="0">
                <a:latin typeface="Arial Narrow" pitchFamily="34" charset="0"/>
              </a:rPr>
              <a:t> </a:t>
            </a:r>
            <a:r>
              <a:rPr lang="en-AU" sz="1600" b="1" i="1" dirty="0" err="1" smtClean="0">
                <a:latin typeface="Arial Narrow" pitchFamily="34" charset="0"/>
              </a:rPr>
              <a:t>dengan</a:t>
            </a:r>
            <a:r>
              <a:rPr lang="en-AU" sz="1600" b="1" i="1" dirty="0" smtClean="0">
                <a:latin typeface="Arial Narrow" pitchFamily="34" charset="0"/>
              </a:rPr>
              <a:t> C6 :</a:t>
            </a:r>
            <a:endParaRPr lang="id-ID" sz="1600" b="1" i="1" dirty="0" smtClean="0">
              <a:latin typeface="Arial Narrow" pitchFamily="34" charset="0"/>
            </a:endParaRPr>
          </a:p>
          <a:p>
            <a:pPr marL="288925" lvl="0" indent="-288925"/>
            <a:r>
              <a:rPr lang="id-ID" sz="1600" dirty="0" smtClean="0">
                <a:latin typeface="Arial Narrow" pitchFamily="34" charset="0"/>
              </a:rPr>
              <a:t>    a. </a:t>
            </a:r>
            <a:r>
              <a:rPr lang="en-AU" sz="1600" dirty="0" err="1" smtClean="0">
                <a:latin typeface="Arial Narrow" pitchFamily="34" charset="0"/>
              </a:rPr>
              <a:t>Periksa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kesesuaian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antara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C6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tercantum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salinan</a:t>
            </a:r>
            <a:r>
              <a:rPr lang="en-AU" sz="1600" dirty="0" smtClean="0">
                <a:latin typeface="Arial Narrow" pitchFamily="34" charset="0"/>
              </a:rPr>
              <a:t> DPT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memberi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tanda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pada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kolom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nomor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urut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salinan</a:t>
            </a:r>
            <a:r>
              <a:rPr lang="en-AU" sz="1600" dirty="0" smtClean="0">
                <a:latin typeface="Arial Narrow" pitchFamily="34" charset="0"/>
              </a:rPr>
              <a:t> DPT</a:t>
            </a:r>
            <a:r>
              <a:rPr lang="id-ID" sz="1600" dirty="0" smtClean="0">
                <a:latin typeface="Arial Narrow" pitchFamily="34" charset="0"/>
              </a:rPr>
              <a:t>;</a:t>
            </a:r>
          </a:p>
          <a:p>
            <a:pPr marL="231775" lvl="0" indent="-231775">
              <a:tabLst>
                <a:tab pos="115888" algn="l"/>
                <a:tab pos="288925" algn="l"/>
              </a:tabLst>
            </a:pPr>
            <a:r>
              <a:rPr lang="id-ID" sz="1600" dirty="0" smtClean="0">
                <a:latin typeface="Arial Narrow" pitchFamily="34" charset="0"/>
              </a:rPr>
              <a:t>	b. </a:t>
            </a:r>
            <a:r>
              <a:rPr lang="en-AU" sz="1600" dirty="0" err="1" smtClean="0">
                <a:latin typeface="Arial Narrow" pitchFamily="34" charset="0"/>
              </a:rPr>
              <a:t>Bila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terdapat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keraguan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terhadap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C6 yang </a:t>
            </a:r>
            <a:r>
              <a:rPr lang="en-AU" sz="1600" dirty="0" err="1" smtClean="0">
                <a:latin typeface="Arial Narrow" pitchFamily="34" charset="0"/>
              </a:rPr>
              <a:t>diserahkan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oleh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, KPPS </a:t>
            </a:r>
            <a:r>
              <a:rPr lang="en-AU" sz="1600" dirty="0" err="1" smtClean="0">
                <a:latin typeface="Arial Narrow" pitchFamily="34" charset="0"/>
              </a:rPr>
              <a:t>Keempat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atau</a:t>
            </a:r>
            <a:r>
              <a:rPr lang="en-AU" sz="1600" dirty="0" smtClean="0">
                <a:latin typeface="Arial Narrow" pitchFamily="34" charset="0"/>
              </a:rPr>
              <a:t> KPPS </a:t>
            </a:r>
            <a:r>
              <a:rPr lang="en-AU" sz="1600" dirty="0" err="1" smtClean="0">
                <a:latin typeface="Arial Narrow" pitchFamily="34" charset="0"/>
              </a:rPr>
              <a:t>Kelima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id-ID" sz="1600" dirty="0" smtClean="0">
                <a:latin typeface="Arial Narrow" pitchFamily="34" charset="0"/>
              </a:rPr>
              <a:t>		</a:t>
            </a:r>
            <a:r>
              <a:rPr lang="en-AU" sz="1600" dirty="0" err="1" smtClean="0">
                <a:latin typeface="Arial Narrow" pitchFamily="34" charset="0"/>
              </a:rPr>
              <a:t>meminta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dimaksud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menunjukkan</a:t>
            </a:r>
            <a:r>
              <a:rPr lang="en-AU" sz="1600" dirty="0" smtClean="0">
                <a:latin typeface="Arial Narrow" pitchFamily="34" charset="0"/>
              </a:rPr>
              <a:t> KTP </a:t>
            </a:r>
            <a:r>
              <a:rPr lang="en-AU" sz="1600" dirty="0" err="1" smtClean="0">
                <a:latin typeface="Arial Narrow" pitchFamily="34" charset="0"/>
              </a:rPr>
              <a:t>Elektronik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atau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Keterangan</a:t>
            </a:r>
            <a:r>
              <a:rPr lang="id-ID" sz="1600" dirty="0" smtClean="0">
                <a:latin typeface="Arial Narrow" pitchFamily="34" charset="0"/>
              </a:rPr>
              <a:t>;</a:t>
            </a:r>
          </a:p>
          <a:p>
            <a:pPr marL="231775" lvl="0" indent="-231775">
              <a:tabLst>
                <a:tab pos="115888" algn="l"/>
                <a:tab pos="288925" algn="l"/>
              </a:tabLst>
            </a:pPr>
            <a:r>
              <a:rPr lang="id-ID" sz="1600" dirty="0">
                <a:latin typeface="Arial Narrow" pitchFamily="34" charset="0"/>
              </a:rPr>
              <a:t>	</a:t>
            </a:r>
            <a:r>
              <a:rPr lang="id-ID" sz="1600" dirty="0" smtClean="0">
                <a:latin typeface="Arial Narrow" pitchFamily="34" charset="0"/>
              </a:rPr>
              <a:t>c. </a:t>
            </a:r>
            <a:r>
              <a:rPr lang="en-AU" sz="1600" dirty="0" err="1" smtClean="0">
                <a:latin typeface="Arial Narrow" pitchFamily="34" charset="0"/>
              </a:rPr>
              <a:t>Menuliskan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nomor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urut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kedatangan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pada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C6,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mencatat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daftar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hadir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menggunakan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C7</a:t>
            </a:r>
            <a:r>
              <a:rPr lang="id-ID" sz="1600" dirty="0" smtClean="0">
                <a:latin typeface="Arial Narrow" pitchFamily="34" charset="0"/>
              </a:rPr>
              <a:t>;</a:t>
            </a:r>
          </a:p>
          <a:p>
            <a:r>
              <a:rPr lang="id-ID" sz="1600" b="1" i="1" dirty="0" smtClean="0">
                <a:latin typeface="Arial Narrow" pitchFamily="34" charset="0"/>
              </a:rPr>
              <a:t> - </a:t>
            </a:r>
            <a:r>
              <a:rPr lang="en-AU" sz="1600" b="1" i="1" dirty="0" err="1" smtClean="0">
                <a:latin typeface="Arial Narrow" pitchFamily="34" charset="0"/>
              </a:rPr>
              <a:t>Pemilih</a:t>
            </a:r>
            <a:r>
              <a:rPr lang="en-AU" sz="1600" b="1" i="1" dirty="0" smtClean="0">
                <a:latin typeface="Arial Narrow" pitchFamily="34" charset="0"/>
              </a:rPr>
              <a:t> </a:t>
            </a:r>
            <a:r>
              <a:rPr lang="en-AU" sz="1600" b="1" i="1" dirty="0" err="1" smtClean="0">
                <a:latin typeface="Arial Narrow" pitchFamily="34" charset="0"/>
              </a:rPr>
              <a:t>datang</a:t>
            </a:r>
            <a:r>
              <a:rPr lang="en-AU" sz="1600" b="1" i="1" dirty="0" smtClean="0">
                <a:latin typeface="Arial Narrow" pitchFamily="34" charset="0"/>
              </a:rPr>
              <a:t> </a:t>
            </a:r>
            <a:r>
              <a:rPr lang="en-AU" sz="1600" b="1" i="1" dirty="0" err="1" smtClean="0">
                <a:latin typeface="Arial Narrow" pitchFamily="34" charset="0"/>
              </a:rPr>
              <a:t>dengan</a:t>
            </a:r>
            <a:r>
              <a:rPr lang="en-AU" sz="1600" b="1" i="1" dirty="0" smtClean="0">
                <a:latin typeface="Arial Narrow" pitchFamily="34" charset="0"/>
              </a:rPr>
              <a:t> A5 :</a:t>
            </a:r>
            <a:endParaRPr lang="id-ID" sz="1600" b="1" i="1" dirty="0" smtClean="0">
              <a:latin typeface="Arial Narrow" pitchFamily="34" charset="0"/>
            </a:endParaRPr>
          </a:p>
          <a:p>
            <a:pPr marL="231775" lvl="0" indent="-231775">
              <a:tabLst>
                <a:tab pos="115888" algn="l"/>
              </a:tabLst>
            </a:pPr>
            <a:r>
              <a:rPr lang="id-ID" sz="1600" dirty="0" smtClean="0">
                <a:latin typeface="Arial Narrow" pitchFamily="34" charset="0"/>
              </a:rPr>
              <a:t>	a. </a:t>
            </a:r>
            <a:r>
              <a:rPr lang="en-AU" sz="1600" dirty="0" err="1" smtClean="0">
                <a:latin typeface="Arial Narrow" pitchFamily="34" charset="0"/>
              </a:rPr>
              <a:t>Periksa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kesesuaian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antara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A.5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tercantum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salinan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DPPh</a:t>
            </a:r>
            <a:endParaRPr lang="id-ID" sz="1600" dirty="0">
              <a:latin typeface="Arial Narrow" pitchFamily="34" charset="0"/>
            </a:endParaRPr>
          </a:p>
          <a:p>
            <a:pPr marL="231775" lvl="0" indent="-231775">
              <a:tabLst>
                <a:tab pos="115888" algn="l"/>
              </a:tabLst>
            </a:pPr>
            <a:r>
              <a:rPr lang="id-ID" sz="1600" dirty="0" smtClean="0">
                <a:latin typeface="Arial Narrow" pitchFamily="34" charset="0"/>
              </a:rPr>
              <a:t>	b. </a:t>
            </a:r>
            <a:r>
              <a:rPr lang="en-AU" sz="1600" dirty="0" err="1" smtClean="0">
                <a:latin typeface="Arial Narrow" pitchFamily="34" charset="0"/>
              </a:rPr>
              <a:t>Memeriksa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kesesuaian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antara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A.5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KTP </a:t>
            </a:r>
            <a:r>
              <a:rPr lang="en-AU" sz="1600" dirty="0" err="1" smtClean="0">
                <a:latin typeface="Arial Narrow" pitchFamily="34" charset="0"/>
              </a:rPr>
              <a:t>Elektronik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atau</a:t>
            </a:r>
            <a:r>
              <a:rPr lang="en-AU" sz="1600" dirty="0" smtClean="0">
                <a:latin typeface="Arial Narrow" pitchFamily="34" charset="0"/>
              </a:rPr>
              <a:t> Surat </a:t>
            </a:r>
            <a:r>
              <a:rPr lang="en-AU" sz="1600" dirty="0" err="1" smtClean="0">
                <a:latin typeface="Arial Narrow" pitchFamily="34" charset="0"/>
              </a:rPr>
              <a:t>Keterangan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bagi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DPPh</a:t>
            </a:r>
            <a:r>
              <a:rPr lang="en-AU" sz="1600" dirty="0" smtClean="0">
                <a:latin typeface="Arial Narrow" pitchFamily="34" charset="0"/>
              </a:rPr>
              <a:t> yang </a:t>
            </a:r>
            <a:r>
              <a:rPr lang="en-AU" sz="1600" dirty="0" err="1" smtClean="0">
                <a:latin typeface="Arial Narrow" pitchFamily="34" charset="0"/>
              </a:rPr>
              <a:t>tidak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sempat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melapor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kepada</a:t>
            </a:r>
            <a:r>
              <a:rPr lang="en-AU" sz="1600" dirty="0" smtClean="0">
                <a:latin typeface="Arial Narrow" pitchFamily="34" charset="0"/>
              </a:rPr>
              <a:t> PPS</a:t>
            </a:r>
            <a:endParaRPr lang="id-ID" sz="1600" dirty="0">
              <a:latin typeface="Arial Narrow" pitchFamily="34" charset="0"/>
            </a:endParaRPr>
          </a:p>
          <a:p>
            <a:pPr marL="231775" lvl="0" indent="-231775">
              <a:tabLst>
                <a:tab pos="115888" algn="l"/>
              </a:tabLst>
            </a:pPr>
            <a:r>
              <a:rPr lang="id-ID" sz="1600" dirty="0" smtClean="0">
                <a:latin typeface="Arial Narrow" pitchFamily="34" charset="0"/>
              </a:rPr>
              <a:t>	c. </a:t>
            </a:r>
            <a:r>
              <a:rPr lang="en-AU" sz="1600" dirty="0" err="1" smtClean="0">
                <a:latin typeface="Arial Narrow" pitchFamily="34" charset="0"/>
              </a:rPr>
              <a:t>Menuliskan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nomor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urut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kedatangan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pada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A5 </a:t>
            </a:r>
            <a:r>
              <a:rPr lang="en-AU" sz="1600" dirty="0" err="1" smtClean="0">
                <a:latin typeface="Arial Narrow" pitchFamily="34" charset="0"/>
              </a:rPr>
              <a:t>dan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mencatat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nama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Pemilih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dalam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daftar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hadir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dengan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menggunakan</a:t>
            </a:r>
            <a:r>
              <a:rPr lang="en-AU" sz="1600" dirty="0" smtClean="0">
                <a:latin typeface="Arial Narrow" pitchFamily="34" charset="0"/>
              </a:rPr>
              <a:t> </a:t>
            </a:r>
            <a:r>
              <a:rPr lang="en-AU" sz="1600" dirty="0" err="1" smtClean="0">
                <a:latin typeface="Arial Narrow" pitchFamily="34" charset="0"/>
              </a:rPr>
              <a:t>formulir</a:t>
            </a:r>
            <a:r>
              <a:rPr lang="en-AU" sz="1600" dirty="0" smtClean="0">
                <a:latin typeface="Arial Narrow" pitchFamily="34" charset="0"/>
              </a:rPr>
              <a:t> C7</a:t>
            </a:r>
            <a:endParaRPr lang="id-ID" sz="1600" dirty="0" smtClean="0">
              <a:latin typeface="Arial Narrow" pitchFamily="34" charset="0"/>
            </a:endParaRPr>
          </a:p>
          <a:p>
            <a:r>
              <a:rPr lang="id-ID" sz="1300" i="1" dirty="0" smtClean="0">
                <a:latin typeface="Arial Narrow" pitchFamily="34" charset="0"/>
              </a:rPr>
              <a:t> </a:t>
            </a:r>
            <a:endParaRPr lang="id-ID" sz="1300" dirty="0" smtClean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483" y="6581001"/>
            <a:ext cx="2308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http://kip.bandaacehkota.go.id/</a:t>
            </a:r>
            <a:endParaRPr lang="id-ID" sz="1200" dirty="0">
              <a:solidFill>
                <a:srgbClr val="FF0000"/>
              </a:solidFill>
            </a:endParaRPr>
          </a:p>
        </p:txBody>
      </p:sp>
      <p:pic>
        <p:nvPicPr>
          <p:cNvPr id="7" name="Picture 6" descr="LOGO KIP BANDA ACEH BARU TAHUN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2400"/>
            <a:ext cx="54769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998</Words>
  <Application>Microsoft Office PowerPoint</Application>
  <PresentationFormat>On-screen Show (4:3)</PresentationFormat>
  <Paragraphs>235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Flow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KIP Banda Aceh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Nanda_Night</dc:creator>
  <cp:lastModifiedBy>Hewlett-Packard Company</cp:lastModifiedBy>
  <cp:revision>35</cp:revision>
  <dcterms:created xsi:type="dcterms:W3CDTF">2017-01-27T02:10:51Z</dcterms:created>
  <dcterms:modified xsi:type="dcterms:W3CDTF">2017-01-27T10:21:49Z</dcterms:modified>
</cp:coreProperties>
</file>